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71" r:id="rId4"/>
    <p:sldId id="259" r:id="rId5"/>
    <p:sldId id="258"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Espa" panose="020B0604020202020204" charset="0"/>
      <p:regular r:id="rId19"/>
    </p:embeddedFont>
    <p:embeddedFont>
      <p:font typeface="Kollektif" panose="020B0604020202020204" charset="0"/>
      <p:regular r:id="rId20"/>
    </p:embeddedFont>
    <p:embeddedFont>
      <p:font typeface="Kollektif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323" autoAdjust="0"/>
  </p:normalViewPr>
  <p:slideViewPr>
    <p:cSldViewPr>
      <p:cViewPr varScale="1">
        <p:scale>
          <a:sx n="56" d="100"/>
          <a:sy n="56" d="100"/>
        </p:scale>
        <p:origin x="422" y="6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D8570-7A3E-46FC-AFF2-C08696D3FBA9}" type="datetimeFigureOut">
              <a:rPr lang="en-IN" smtClean="0"/>
              <a:t>13-06-2024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29181-A25D-4187-87D7-9C633BD02A97}" type="slidenum">
              <a:rPr lang="en-IN" smtClean="0"/>
              <a:t>‹#›</a:t>
            </a:fld>
            <a:endParaRPr lang="en-IN"/>
          </a:p>
        </p:txBody>
      </p:sp>
    </p:spTree>
    <p:extLst>
      <p:ext uri="{BB962C8B-B14F-4D97-AF65-F5344CB8AC3E}">
        <p14:creationId xmlns:p14="http://schemas.microsoft.com/office/powerpoint/2010/main" val="137941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approach taken to address the challenges involved a collaborative and systematic process. Initially, the team worked together to understand the existing landscape and identify its challenges. This collaborative effort led to a clear definition and comprehension of the problem statement. The problem was then broken down into manageable components, allowing the team to tackle each issue systematically.</a:t>
            </a:r>
          </a:p>
          <a:p>
            <a:r>
              <a:rPr lang="en-US" dirty="0"/>
              <a:t>We conducted brainstorming sessions to generate potential solutions, and given the existing constraints and limitations, hypotheses were made to guide the technical decisions. </a:t>
            </a:r>
          </a:p>
          <a:p>
            <a:r>
              <a:rPr lang="en-US" dirty="0"/>
              <a:t>We produced three solutions and given the existing constraints and limitation developed upon one of them for which we mapped out the user journey. </a:t>
            </a:r>
          </a:p>
          <a:p>
            <a:endParaRPr lang="en-US" dirty="0"/>
          </a:p>
          <a:p>
            <a:r>
              <a:rPr lang="en-US" dirty="0"/>
              <a:t>To ensure efficient execution, each task was broken down into smaller tasks and distributed among team members. Throughout the process, communication channels were established to facilitate ongoing collaboration and discussions, ensuring alignment and progress. This structured approach ensured that the team could effectively address the challenges and develop a viable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Our approach highlights: </a:t>
            </a:r>
          </a:p>
          <a:p>
            <a:pPr marL="171450" indent="-171450">
              <a:buFont typeface="Arial" panose="020B0604020202020204" pitchFamily="34" charset="0"/>
              <a:buChar char="•"/>
            </a:pPr>
            <a:r>
              <a:rPr lang="en-US" dirty="0"/>
              <a:t>Collaborated as a team to understand the existing landscape and its challenges.</a:t>
            </a:r>
          </a:p>
          <a:p>
            <a:pPr marL="171450" indent="-171450">
              <a:buFont typeface="Arial" panose="020B0604020202020204" pitchFamily="34" charset="0"/>
              <a:buChar char="•"/>
            </a:pPr>
            <a:r>
              <a:rPr lang="en-US" dirty="0"/>
              <a:t>Defined and understood the problem statement.</a:t>
            </a:r>
          </a:p>
          <a:p>
            <a:pPr marL="171450" indent="-171450">
              <a:buFont typeface="Arial" panose="020B0604020202020204" pitchFamily="34" charset="0"/>
              <a:buChar char="•"/>
            </a:pPr>
            <a:r>
              <a:rPr lang="en-US" dirty="0"/>
              <a:t>Broke down the problem statement to tackle issues individually.</a:t>
            </a:r>
          </a:p>
          <a:p>
            <a:pPr marL="171450" indent="-171450">
              <a:buFont typeface="Arial" panose="020B0604020202020204" pitchFamily="34" charset="0"/>
              <a:buChar char="•"/>
            </a:pPr>
            <a:r>
              <a:rPr lang="en-US" dirty="0"/>
              <a:t>Brainstormed and ideated potential solutions for the challenge.</a:t>
            </a:r>
          </a:p>
          <a:p>
            <a:pPr marL="171450" indent="-171450">
              <a:buFont typeface="Arial" panose="020B0604020202020204" pitchFamily="34" charset="0"/>
              <a:buChar char="•"/>
            </a:pPr>
            <a:r>
              <a:rPr lang="en-US" dirty="0"/>
              <a:t>Drafted hypotheses considering existing constraints and limitations, guiding our technical choices.</a:t>
            </a:r>
          </a:p>
          <a:p>
            <a:pPr marL="171450" indent="-171450">
              <a:buFont typeface="Arial" panose="020B0604020202020204" pitchFamily="34" charset="0"/>
              <a:buChar char="•"/>
            </a:pPr>
            <a:r>
              <a:rPr lang="en-US" dirty="0"/>
              <a:t>Created a solution and mapped out the user journey.</a:t>
            </a:r>
          </a:p>
          <a:p>
            <a:pPr marL="171450" indent="-171450">
              <a:buFont typeface="Arial" panose="020B0604020202020204" pitchFamily="34" charset="0"/>
              <a:buChar char="•"/>
            </a:pPr>
            <a:r>
              <a:rPr lang="en-US" dirty="0"/>
              <a:t>Divided features into smaller tasks and assigned them amongst the team.</a:t>
            </a:r>
          </a:p>
          <a:p>
            <a:pPr marL="171450" indent="-171450">
              <a:buFont typeface="Arial" panose="020B0604020202020204" pitchFamily="34" charset="0"/>
              <a:buChar char="•"/>
            </a:pPr>
            <a:r>
              <a:rPr lang="en-US" dirty="0"/>
              <a:t>Established communication channels for ongoing collaboration and discussions.</a:t>
            </a:r>
            <a:endParaRPr lang="en-IN" dirty="0"/>
          </a:p>
        </p:txBody>
      </p:sp>
      <p:sp>
        <p:nvSpPr>
          <p:cNvPr id="4" name="Slide Number Placeholder 3"/>
          <p:cNvSpPr>
            <a:spLocks noGrp="1"/>
          </p:cNvSpPr>
          <p:nvPr>
            <p:ph type="sldNum" sz="quarter" idx="5"/>
          </p:nvPr>
        </p:nvSpPr>
        <p:spPr/>
        <p:txBody>
          <a:bodyPr/>
          <a:lstStyle/>
          <a:p>
            <a:fld id="{91229181-A25D-4187-87D7-9C633BD02A97}" type="slidenum">
              <a:rPr lang="en-IN" smtClean="0"/>
              <a:t>4</a:t>
            </a:fld>
            <a:endParaRPr lang="en-IN"/>
          </a:p>
        </p:txBody>
      </p:sp>
    </p:spTree>
    <p:extLst>
      <p:ext uri="{BB962C8B-B14F-4D97-AF65-F5344CB8AC3E}">
        <p14:creationId xmlns:p14="http://schemas.microsoft.com/office/powerpoint/2010/main" val="212212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given challenge, we drafted three tasks or objectives to meet in order to solve the problem. This approach ensures that complex problems are broken down into manageable parts, allowing for focused and effective problem-solving.</a:t>
            </a:r>
            <a:endParaRPr lang="en-IN" dirty="0"/>
          </a:p>
        </p:txBody>
      </p:sp>
      <p:sp>
        <p:nvSpPr>
          <p:cNvPr id="4" name="Slide Number Placeholder 3"/>
          <p:cNvSpPr>
            <a:spLocks noGrp="1"/>
          </p:cNvSpPr>
          <p:nvPr>
            <p:ph type="sldNum" sz="quarter" idx="5"/>
          </p:nvPr>
        </p:nvSpPr>
        <p:spPr/>
        <p:txBody>
          <a:bodyPr/>
          <a:lstStyle/>
          <a:p>
            <a:fld id="{91229181-A25D-4187-87D7-9C633BD02A97}" type="slidenum">
              <a:rPr lang="en-IN" smtClean="0"/>
              <a:t>6</a:t>
            </a:fld>
            <a:endParaRPr lang="en-IN"/>
          </a:p>
        </p:txBody>
      </p:sp>
    </p:spTree>
    <p:extLst>
      <p:ext uri="{BB962C8B-B14F-4D97-AF65-F5344CB8AC3E}">
        <p14:creationId xmlns:p14="http://schemas.microsoft.com/office/powerpoint/2010/main" val="951683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identifying the three tasks that needed addressing, we collectively brainstormed on how we might solve the challenge. Other ideas which we discussed for a more sophisticated solution was around utilizing </a:t>
            </a:r>
            <a:r>
              <a:rPr lang="en-US" dirty="0" err="1"/>
              <a:t>DSPy</a:t>
            </a:r>
            <a:r>
              <a:rPr lang="en-US" dirty="0"/>
              <a:t> and </a:t>
            </a:r>
            <a:r>
              <a:rPr lang="en-US" dirty="0" err="1"/>
              <a:t>AutoGen</a:t>
            </a:r>
            <a:r>
              <a:rPr lang="en-US" dirty="0"/>
              <a:t> technologies in conjunction with ledger-based communication systems, integrating them into a framework that offers Agents as a Service. This approach aims to streamline and automate processes, enhance communication efficiency through ledger systems, and provide scalable agent-based services tailored to various applications and industries.</a:t>
            </a:r>
            <a:endParaRPr lang="en-IN" dirty="0"/>
          </a:p>
        </p:txBody>
      </p:sp>
      <p:sp>
        <p:nvSpPr>
          <p:cNvPr id="4" name="Slide Number Placeholder 3"/>
          <p:cNvSpPr>
            <a:spLocks noGrp="1"/>
          </p:cNvSpPr>
          <p:nvPr>
            <p:ph type="sldNum" sz="quarter" idx="5"/>
          </p:nvPr>
        </p:nvSpPr>
        <p:spPr/>
        <p:txBody>
          <a:bodyPr/>
          <a:lstStyle/>
          <a:p>
            <a:fld id="{91229181-A25D-4187-87D7-9C633BD02A97}" type="slidenum">
              <a:rPr lang="en-IN" smtClean="0"/>
              <a:t>7</a:t>
            </a:fld>
            <a:endParaRPr lang="en-IN"/>
          </a:p>
        </p:txBody>
      </p:sp>
    </p:spTree>
    <p:extLst>
      <p:ext uri="{BB962C8B-B14F-4D97-AF65-F5344CB8AC3E}">
        <p14:creationId xmlns:p14="http://schemas.microsoft.com/office/powerpoint/2010/main" val="221132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5.png"/><Relationship Id="rId7" Type="http://schemas.openxmlformats.org/officeDocument/2006/relationships/image" Target="../media/image23.png"/><Relationship Id="rId12"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8.png"/><Relationship Id="rId5" Type="http://schemas.openxmlformats.org/officeDocument/2006/relationships/image" Target="../media/image67.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5.png"/><Relationship Id="rId7" Type="http://schemas.openxmlformats.org/officeDocument/2006/relationships/image" Target="../media/image23.png"/><Relationship Id="rId12"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8.png"/><Relationship Id="rId5" Type="http://schemas.openxmlformats.org/officeDocument/2006/relationships/image" Target="../media/image67.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5.png"/><Relationship Id="rId7" Type="http://schemas.openxmlformats.org/officeDocument/2006/relationships/image" Target="../media/image23.png"/><Relationship Id="rId12" Type="http://schemas.openxmlformats.org/officeDocument/2006/relationships/image" Target="../media/image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8.svg"/><Relationship Id="rId11" Type="http://schemas.openxmlformats.org/officeDocument/2006/relationships/image" Target="../media/image8.png"/><Relationship Id="rId5" Type="http://schemas.openxmlformats.org/officeDocument/2006/relationships/image" Target="../media/image67.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56.png"/><Relationship Id="rId12" Type="http://schemas.openxmlformats.org/officeDocument/2006/relationships/image" Target="../media/image7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4.svg"/><Relationship Id="rId11" Type="http://schemas.openxmlformats.org/officeDocument/2006/relationships/image" Target="../media/image75.png"/><Relationship Id="rId5" Type="http://schemas.openxmlformats.org/officeDocument/2006/relationships/image" Target="../media/image73.png"/><Relationship Id="rId10" Type="http://schemas.openxmlformats.org/officeDocument/2006/relationships/image" Target="../media/image16.svg"/><Relationship Id="rId4" Type="http://schemas.openxmlformats.org/officeDocument/2006/relationships/image" Target="../media/image72.svg"/><Relationship Id="rId9" Type="http://schemas.openxmlformats.org/officeDocument/2006/relationships/image" Target="../media/image15.png"/><Relationship Id="rId14" Type="http://schemas.openxmlformats.org/officeDocument/2006/relationships/hyperlink" Target="https://miro.com/app/board/uXjVK8n3xdA=/?share_link_id=85851867078"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83.svg"/><Relationship Id="rId13" Type="http://schemas.openxmlformats.org/officeDocument/2006/relationships/image" Target="../media/image86.png"/><Relationship Id="rId18" Type="http://schemas.openxmlformats.org/officeDocument/2006/relationships/image" Target="../media/image11.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5.svg"/><Relationship Id="rId17"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81.svg"/><Relationship Id="rId11" Type="http://schemas.openxmlformats.org/officeDocument/2006/relationships/image" Target="../media/image84.png"/><Relationship Id="rId5" Type="http://schemas.openxmlformats.org/officeDocument/2006/relationships/image" Target="../media/image80.png"/><Relationship Id="rId15" Type="http://schemas.openxmlformats.org/officeDocument/2006/relationships/image" Target="../media/image69.png"/><Relationship Id="rId10" Type="http://schemas.openxmlformats.org/officeDocument/2006/relationships/image" Target="../media/image59.svg"/><Relationship Id="rId4" Type="http://schemas.openxmlformats.org/officeDocument/2006/relationships/image" Target="../media/image79.svg"/><Relationship Id="rId9" Type="http://schemas.openxmlformats.org/officeDocument/2006/relationships/image" Target="../media/image58.png"/><Relationship Id="rId14" Type="http://schemas.openxmlformats.org/officeDocument/2006/relationships/image" Target="../media/image87.svg"/></Relationships>
</file>

<file path=ppt/slides/_rels/slide1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88.png"/><Relationship Id="rId7" Type="http://schemas.openxmlformats.org/officeDocument/2006/relationships/image" Target="../media/image46.png"/><Relationship Id="rId12" Type="http://schemas.openxmlformats.org/officeDocument/2006/relationships/image" Target="../media/image26.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91.svg"/><Relationship Id="rId11" Type="http://schemas.openxmlformats.org/officeDocument/2006/relationships/image" Target="../media/image25.png"/><Relationship Id="rId5" Type="http://schemas.openxmlformats.org/officeDocument/2006/relationships/image" Target="../media/image90.png"/><Relationship Id="rId10" Type="http://schemas.openxmlformats.org/officeDocument/2006/relationships/image" Target="../media/image11.svg"/><Relationship Id="rId4" Type="http://schemas.openxmlformats.org/officeDocument/2006/relationships/image" Target="../media/image89.svg"/><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92.png"/><Relationship Id="rId7" Type="http://schemas.openxmlformats.org/officeDocument/2006/relationships/image" Target="../media/image75.png"/><Relationship Id="rId12"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5.svg"/><Relationship Id="rId11" Type="http://schemas.openxmlformats.org/officeDocument/2006/relationships/image" Target="../media/image21.png"/><Relationship Id="rId5" Type="http://schemas.openxmlformats.org/officeDocument/2006/relationships/image" Target="../media/image94.png"/><Relationship Id="rId10" Type="http://schemas.openxmlformats.org/officeDocument/2006/relationships/image" Target="../media/image7.svg"/><Relationship Id="rId4" Type="http://schemas.openxmlformats.org/officeDocument/2006/relationships/image" Target="../media/image93.sv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29.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8.jpg"/><Relationship Id="rId2" Type="http://schemas.openxmlformats.org/officeDocument/2006/relationships/image" Target="../media/image14.png"/><Relationship Id="rId16" Type="http://schemas.microsoft.com/office/2007/relationships/hdphoto" Target="../media/hdphoto1.wdp"/><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0.jp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3.jpeg"/><Relationship Id="rId3" Type="http://schemas.openxmlformats.org/officeDocument/2006/relationships/image" Target="../media/image15.png"/><Relationship Id="rId7" Type="http://schemas.openxmlformats.org/officeDocument/2006/relationships/image" Target="../media/image23.png"/><Relationship Id="rId12" Type="http://schemas.openxmlformats.org/officeDocument/2006/relationships/image" Target="../media/image3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6.sv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26.svg"/><Relationship Id="rId18" Type="http://schemas.openxmlformats.org/officeDocument/2006/relationships/image" Target="../media/image43.jpeg"/><Relationship Id="rId3" Type="http://schemas.openxmlformats.org/officeDocument/2006/relationships/image" Target="../media/image14.png"/><Relationship Id="rId7" Type="http://schemas.openxmlformats.org/officeDocument/2006/relationships/image" Target="../media/image37.svg"/><Relationship Id="rId12" Type="http://schemas.openxmlformats.org/officeDocument/2006/relationships/image" Target="../media/image25.png"/><Relationship Id="rId17" Type="http://schemas.openxmlformats.org/officeDocument/2006/relationships/image" Target="../media/image42.svg"/><Relationship Id="rId2" Type="http://schemas.openxmlformats.org/officeDocument/2006/relationships/notesSlide" Target="../notesSlides/notesSlide1.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11.svg"/><Relationship Id="rId5" Type="http://schemas.openxmlformats.org/officeDocument/2006/relationships/image" Target="../media/image35.svg"/><Relationship Id="rId15" Type="http://schemas.openxmlformats.org/officeDocument/2006/relationships/image" Target="../media/image40.png"/><Relationship Id="rId10" Type="http://schemas.openxmlformats.org/officeDocument/2006/relationships/image" Target="../media/image10.png"/><Relationship Id="rId19"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hyperlink" Target="https://miro.com/app/board/uXjVK8n3xdA=/?share_link_id=85851867078"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1.png"/><Relationship Id="rId7" Type="http://schemas.openxmlformats.org/officeDocument/2006/relationships/image" Target="../media/image46.png"/><Relationship Id="rId12" Type="http://schemas.openxmlformats.org/officeDocument/2006/relationships/image" Target="../media/image3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49.svg"/><Relationship Id="rId4" Type="http://schemas.openxmlformats.org/officeDocument/2006/relationships/image" Target="../media/image22.svg"/><Relationship Id="rId9"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1.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16.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1.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16.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61.png"/><Relationship Id="rId7" Type="http://schemas.openxmlformats.org/officeDocument/2006/relationships/image" Target="../media/image19.pn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svg"/><Relationship Id="rId11" Type="http://schemas.openxmlformats.org/officeDocument/2006/relationships/image" Target="../media/image12.png"/><Relationship Id="rId5" Type="http://schemas.openxmlformats.org/officeDocument/2006/relationships/image" Target="../media/image63.png"/><Relationship Id="rId10" Type="http://schemas.openxmlformats.org/officeDocument/2006/relationships/image" Target="../media/image7.svg"/><Relationship Id="rId4" Type="http://schemas.openxmlformats.org/officeDocument/2006/relationships/image" Target="../media/image62.sv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rot="-71224">
            <a:off x="3828975" y="1455257"/>
            <a:ext cx="11948890" cy="7538663"/>
          </a:xfrm>
          <a:custGeom>
            <a:avLst/>
            <a:gdLst/>
            <a:ahLst/>
            <a:cxnLst/>
            <a:rect l="l" t="t" r="r" b="b"/>
            <a:pathLst>
              <a:path w="11948890" h="7538663">
                <a:moveTo>
                  <a:pt x="0" y="0"/>
                </a:moveTo>
                <a:lnTo>
                  <a:pt x="11948889" y="0"/>
                </a:lnTo>
                <a:lnTo>
                  <a:pt x="11948889" y="7538663"/>
                </a:lnTo>
                <a:lnTo>
                  <a:pt x="0" y="7538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71224">
            <a:off x="3443586" y="1178780"/>
            <a:ext cx="11948890" cy="7538663"/>
          </a:xfrm>
          <a:custGeom>
            <a:avLst/>
            <a:gdLst/>
            <a:ahLst/>
            <a:cxnLst/>
            <a:rect l="l" t="t" r="r" b="b"/>
            <a:pathLst>
              <a:path w="11948890" h="7538663">
                <a:moveTo>
                  <a:pt x="0" y="0"/>
                </a:moveTo>
                <a:lnTo>
                  <a:pt x="11948889" y="0"/>
                </a:lnTo>
                <a:lnTo>
                  <a:pt x="11948889" y="7538663"/>
                </a:lnTo>
                <a:lnTo>
                  <a:pt x="0" y="75386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3142184">
            <a:off x="1289013" y="1772373"/>
            <a:ext cx="1447164" cy="918949"/>
          </a:xfrm>
          <a:custGeom>
            <a:avLst/>
            <a:gdLst/>
            <a:ahLst/>
            <a:cxnLst/>
            <a:rect l="l" t="t" r="r" b="b"/>
            <a:pathLst>
              <a:path w="1447164" h="918949">
                <a:moveTo>
                  <a:pt x="0" y="0"/>
                </a:moveTo>
                <a:lnTo>
                  <a:pt x="1447164" y="0"/>
                </a:lnTo>
                <a:lnTo>
                  <a:pt x="1447164" y="918949"/>
                </a:lnTo>
                <a:lnTo>
                  <a:pt x="0" y="9189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16909328" y="6646883"/>
            <a:ext cx="1541998" cy="1073792"/>
          </a:xfrm>
          <a:custGeom>
            <a:avLst/>
            <a:gdLst/>
            <a:ahLst/>
            <a:cxnLst/>
            <a:rect l="l" t="t" r="r" b="b"/>
            <a:pathLst>
              <a:path w="1541998" h="1073792">
                <a:moveTo>
                  <a:pt x="0" y="0"/>
                </a:moveTo>
                <a:lnTo>
                  <a:pt x="1541998" y="0"/>
                </a:lnTo>
                <a:lnTo>
                  <a:pt x="1541998" y="1073792"/>
                </a:lnTo>
                <a:lnTo>
                  <a:pt x="0" y="10737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7" name="Group 7"/>
          <p:cNvGrpSpPr/>
          <p:nvPr/>
        </p:nvGrpSpPr>
        <p:grpSpPr>
          <a:xfrm rot="-435769">
            <a:off x="1597399" y="3982451"/>
            <a:ext cx="2618509" cy="2618509"/>
            <a:chOff x="0" y="0"/>
            <a:chExt cx="689648" cy="689648"/>
          </a:xfrm>
        </p:grpSpPr>
        <p:sp>
          <p:nvSpPr>
            <p:cNvPr id="8" name="Freeform 8"/>
            <p:cNvSpPr/>
            <p:nvPr/>
          </p:nvSpPr>
          <p:spPr>
            <a:xfrm>
              <a:off x="0" y="0"/>
              <a:ext cx="689649" cy="689649"/>
            </a:xfrm>
            <a:custGeom>
              <a:avLst/>
              <a:gdLst/>
              <a:ahLst/>
              <a:cxnLst/>
              <a:rect l="l" t="t" r="r" b="b"/>
              <a:pathLst>
                <a:path w="689649" h="689649">
                  <a:moveTo>
                    <a:pt x="344824" y="0"/>
                  </a:moveTo>
                  <a:cubicBezTo>
                    <a:pt x="154383" y="0"/>
                    <a:pt x="0" y="154383"/>
                    <a:pt x="0" y="344824"/>
                  </a:cubicBezTo>
                  <a:cubicBezTo>
                    <a:pt x="0" y="535265"/>
                    <a:pt x="154383" y="689649"/>
                    <a:pt x="344824" y="689649"/>
                  </a:cubicBezTo>
                  <a:cubicBezTo>
                    <a:pt x="535265" y="689649"/>
                    <a:pt x="689649" y="535265"/>
                    <a:pt x="689649" y="344824"/>
                  </a:cubicBezTo>
                  <a:cubicBezTo>
                    <a:pt x="689649" y="154383"/>
                    <a:pt x="535265" y="0"/>
                    <a:pt x="344824" y="0"/>
                  </a:cubicBezTo>
                  <a:close/>
                </a:path>
              </a:pathLst>
            </a:custGeom>
            <a:solidFill>
              <a:srgbClr val="000000"/>
            </a:solidFill>
          </p:spPr>
          <p:txBody>
            <a:bodyPr/>
            <a:lstStyle/>
            <a:p>
              <a:endParaRPr lang="en-IN"/>
            </a:p>
          </p:txBody>
        </p:sp>
        <p:sp>
          <p:nvSpPr>
            <p:cNvPr id="9" name="TextBox 9"/>
            <p:cNvSpPr txBox="1"/>
            <p:nvPr/>
          </p:nvSpPr>
          <p:spPr>
            <a:xfrm>
              <a:off x="64655" y="-2020"/>
              <a:ext cx="560339" cy="627014"/>
            </a:xfrm>
            <a:prstGeom prst="rect">
              <a:avLst/>
            </a:prstGeom>
          </p:spPr>
          <p:txBody>
            <a:bodyPr lIns="50800" tIns="50800" rIns="50800" bIns="50800" rtlCol="0" anchor="ctr"/>
            <a:lstStyle/>
            <a:p>
              <a:pPr algn="ctr">
                <a:lnSpc>
                  <a:spcPts val="3959"/>
                </a:lnSpc>
              </a:pPr>
              <a:r>
                <a:rPr lang="en-US" sz="3200" spc="32" dirty="0">
                  <a:solidFill>
                    <a:srgbClr val="FFFFFF"/>
                  </a:solidFill>
                  <a:latin typeface="Kollektif"/>
                </a:rPr>
                <a:t>The AI Summit Hackathon</a:t>
              </a:r>
            </a:p>
          </p:txBody>
        </p:sp>
      </p:grpSp>
      <p:sp>
        <p:nvSpPr>
          <p:cNvPr id="10" name="Freeform 10"/>
          <p:cNvSpPr/>
          <p:nvPr/>
        </p:nvSpPr>
        <p:spPr>
          <a:xfrm rot="-328051" flipH="1">
            <a:off x="16632120" y="2947946"/>
            <a:ext cx="554416" cy="1553825"/>
          </a:xfrm>
          <a:custGeom>
            <a:avLst/>
            <a:gdLst/>
            <a:ahLst/>
            <a:cxnLst/>
            <a:rect l="l" t="t" r="r" b="b"/>
            <a:pathLst>
              <a:path w="554416" h="1553825">
                <a:moveTo>
                  <a:pt x="554416" y="0"/>
                </a:moveTo>
                <a:lnTo>
                  <a:pt x="0" y="0"/>
                </a:lnTo>
                <a:lnTo>
                  <a:pt x="0" y="1553825"/>
                </a:lnTo>
                <a:lnTo>
                  <a:pt x="554416" y="1553825"/>
                </a:lnTo>
                <a:lnTo>
                  <a:pt x="554416"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p:cNvSpPr/>
          <p:nvPr/>
        </p:nvSpPr>
        <p:spPr>
          <a:xfrm>
            <a:off x="356780" y="6749308"/>
            <a:ext cx="923682" cy="971367"/>
          </a:xfrm>
          <a:custGeom>
            <a:avLst/>
            <a:gdLst/>
            <a:ahLst/>
            <a:cxnLst/>
            <a:rect l="l" t="t" r="r" b="b"/>
            <a:pathLst>
              <a:path w="923682" h="971367">
                <a:moveTo>
                  <a:pt x="0" y="0"/>
                </a:moveTo>
                <a:lnTo>
                  <a:pt x="923681" y="0"/>
                </a:lnTo>
                <a:lnTo>
                  <a:pt x="923681" y="971367"/>
                </a:lnTo>
                <a:lnTo>
                  <a:pt x="0" y="97136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2" name="Freeform 12"/>
          <p:cNvSpPr/>
          <p:nvPr/>
        </p:nvSpPr>
        <p:spPr>
          <a:xfrm>
            <a:off x="5164265" y="6646883"/>
            <a:ext cx="389547" cy="615149"/>
          </a:xfrm>
          <a:custGeom>
            <a:avLst/>
            <a:gdLst/>
            <a:ahLst/>
            <a:cxnLst/>
            <a:rect l="l" t="t" r="r" b="b"/>
            <a:pathLst>
              <a:path w="389547" h="615149">
                <a:moveTo>
                  <a:pt x="0" y="0"/>
                </a:moveTo>
                <a:lnTo>
                  <a:pt x="389547" y="0"/>
                </a:lnTo>
                <a:lnTo>
                  <a:pt x="389547" y="615149"/>
                </a:lnTo>
                <a:lnTo>
                  <a:pt x="0" y="615149"/>
                </a:lnTo>
                <a:lnTo>
                  <a:pt x="0" y="0"/>
                </a:lnTo>
                <a:close/>
              </a:path>
            </a:pathLst>
          </a:custGeom>
          <a:blipFill>
            <a:blip r:embed="rId11">
              <a:extLst>
                <a:ext uri="{96DAC541-7B7A-43D3-8B79-37D633B846F1}">
                  <asvg:svgBlip xmlns:asvg="http://schemas.microsoft.com/office/drawing/2016/SVG/main" r:embed="rId12"/>
                </a:ext>
              </a:extLst>
            </a:blip>
            <a:stretch>
              <a:fillRect l="-71039" b="-203558"/>
            </a:stretch>
          </a:blipFill>
        </p:spPr>
        <p:txBody>
          <a:bodyPr/>
          <a:lstStyle/>
          <a:p>
            <a:endParaRPr lang="en-IN"/>
          </a:p>
        </p:txBody>
      </p:sp>
      <p:sp>
        <p:nvSpPr>
          <p:cNvPr id="13" name="Freeform 13"/>
          <p:cNvSpPr/>
          <p:nvPr/>
        </p:nvSpPr>
        <p:spPr>
          <a:xfrm flipH="1">
            <a:off x="13358172" y="6717472"/>
            <a:ext cx="389547" cy="615149"/>
          </a:xfrm>
          <a:custGeom>
            <a:avLst/>
            <a:gdLst/>
            <a:ahLst/>
            <a:cxnLst/>
            <a:rect l="l" t="t" r="r" b="b"/>
            <a:pathLst>
              <a:path w="389547" h="615149">
                <a:moveTo>
                  <a:pt x="389547" y="0"/>
                </a:moveTo>
                <a:lnTo>
                  <a:pt x="0" y="0"/>
                </a:lnTo>
                <a:lnTo>
                  <a:pt x="0" y="615149"/>
                </a:lnTo>
                <a:lnTo>
                  <a:pt x="389547" y="615149"/>
                </a:lnTo>
                <a:lnTo>
                  <a:pt x="389547" y="0"/>
                </a:lnTo>
                <a:close/>
              </a:path>
            </a:pathLst>
          </a:custGeom>
          <a:blipFill>
            <a:blip r:embed="rId11">
              <a:extLst>
                <a:ext uri="{96DAC541-7B7A-43D3-8B79-37D633B846F1}">
                  <asvg:svgBlip xmlns:asvg="http://schemas.microsoft.com/office/drawing/2016/SVG/main" r:embed="rId12"/>
                </a:ext>
              </a:extLst>
            </a:blip>
            <a:stretch>
              <a:fillRect l="-71039" b="-203558"/>
            </a:stretch>
          </a:blipFill>
        </p:spPr>
        <p:txBody>
          <a:bodyPr/>
          <a:lstStyle/>
          <a:p>
            <a:endParaRPr lang="en-IN"/>
          </a:p>
        </p:txBody>
      </p:sp>
      <p:sp>
        <p:nvSpPr>
          <p:cNvPr id="14" name="TextBox 14"/>
          <p:cNvSpPr txBox="1"/>
          <p:nvPr/>
        </p:nvSpPr>
        <p:spPr>
          <a:xfrm>
            <a:off x="4463068" y="4456508"/>
            <a:ext cx="9909925" cy="1646476"/>
          </a:xfrm>
          <a:prstGeom prst="rect">
            <a:avLst/>
          </a:prstGeom>
        </p:spPr>
        <p:txBody>
          <a:bodyPr lIns="0" tIns="0" rIns="0" bIns="0" rtlCol="0" anchor="t">
            <a:spAutoFit/>
          </a:bodyPr>
          <a:lstStyle/>
          <a:p>
            <a:pPr algn="ctr">
              <a:lnSpc>
                <a:spcPts val="11438"/>
              </a:lnSpc>
            </a:pPr>
            <a:r>
              <a:rPr lang="en-US" sz="14298" spc="142" dirty="0">
                <a:solidFill>
                  <a:srgbClr val="000000"/>
                </a:solidFill>
                <a:latin typeface="Espa"/>
              </a:rPr>
              <a:t>	PENSIONVERSE</a:t>
            </a:r>
          </a:p>
        </p:txBody>
      </p:sp>
      <p:sp>
        <p:nvSpPr>
          <p:cNvPr id="15" name="TextBox 15"/>
          <p:cNvSpPr txBox="1"/>
          <p:nvPr/>
        </p:nvSpPr>
        <p:spPr>
          <a:xfrm>
            <a:off x="6078360" y="6580185"/>
            <a:ext cx="7064730" cy="626582"/>
          </a:xfrm>
          <a:prstGeom prst="rect">
            <a:avLst/>
          </a:prstGeom>
        </p:spPr>
        <p:txBody>
          <a:bodyPr lIns="0" tIns="0" rIns="0" bIns="0" rtlCol="0" anchor="t">
            <a:spAutoFit/>
          </a:bodyPr>
          <a:lstStyle/>
          <a:p>
            <a:pPr algn="ctr">
              <a:lnSpc>
                <a:spcPts val="5160"/>
              </a:lnSpc>
            </a:pPr>
            <a:r>
              <a:rPr lang="en-US" sz="4300" spc="43" dirty="0">
                <a:solidFill>
                  <a:srgbClr val="000000"/>
                </a:solidFill>
                <a:latin typeface="Kollektif"/>
              </a:rPr>
              <a:t>Presented by Team 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888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2297339" y="1404554"/>
            <a:ext cx="14796655" cy="8178515"/>
          </a:xfrm>
          <a:custGeom>
            <a:avLst/>
            <a:gdLst/>
            <a:ahLst/>
            <a:cxnLst/>
            <a:rect l="l" t="t" r="r" b="b"/>
            <a:pathLst>
              <a:path w="14796655" h="8178515">
                <a:moveTo>
                  <a:pt x="0" y="0"/>
                </a:moveTo>
                <a:lnTo>
                  <a:pt x="14796655" y="0"/>
                </a:lnTo>
                <a:lnTo>
                  <a:pt x="14796655" y="8178515"/>
                </a:lnTo>
                <a:lnTo>
                  <a:pt x="0" y="8178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995055" y="1028700"/>
            <a:ext cx="14796655" cy="8178515"/>
          </a:xfrm>
          <a:custGeom>
            <a:avLst/>
            <a:gdLst/>
            <a:ahLst/>
            <a:cxnLst/>
            <a:rect l="l" t="t" r="r" b="b"/>
            <a:pathLst>
              <a:path w="14796655" h="8178515">
                <a:moveTo>
                  <a:pt x="0" y="0"/>
                </a:moveTo>
                <a:lnTo>
                  <a:pt x="14796654" y="0"/>
                </a:lnTo>
                <a:lnTo>
                  <a:pt x="14796654" y="8178515"/>
                </a:lnTo>
                <a:lnTo>
                  <a:pt x="0" y="8178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7259300" y="1404554"/>
            <a:ext cx="753705" cy="1080580"/>
          </a:xfrm>
          <a:custGeom>
            <a:avLst/>
            <a:gdLst/>
            <a:ahLst/>
            <a:cxnLst/>
            <a:rect l="l" t="t" r="r" b="b"/>
            <a:pathLst>
              <a:path w="753705" h="1080580">
                <a:moveTo>
                  <a:pt x="0" y="0"/>
                </a:moveTo>
                <a:lnTo>
                  <a:pt x="753705" y="0"/>
                </a:lnTo>
                <a:lnTo>
                  <a:pt x="753705" y="1080580"/>
                </a:lnTo>
                <a:lnTo>
                  <a:pt x="0" y="108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651848" y="6615106"/>
            <a:ext cx="753705" cy="1080580"/>
          </a:xfrm>
          <a:custGeom>
            <a:avLst/>
            <a:gdLst/>
            <a:ahLst/>
            <a:cxnLst/>
            <a:rect l="l" t="t" r="r" b="b"/>
            <a:pathLst>
              <a:path w="753705" h="1080580">
                <a:moveTo>
                  <a:pt x="0" y="0"/>
                </a:moveTo>
                <a:lnTo>
                  <a:pt x="753704" y="0"/>
                </a:lnTo>
                <a:lnTo>
                  <a:pt x="753704" y="1080580"/>
                </a:lnTo>
                <a:lnTo>
                  <a:pt x="0" y="108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1243054">
            <a:off x="3945334" y="5438873"/>
            <a:ext cx="2941353" cy="908143"/>
          </a:xfrm>
          <a:custGeom>
            <a:avLst/>
            <a:gdLst/>
            <a:ahLst/>
            <a:cxnLst/>
            <a:rect l="l" t="t" r="r" b="b"/>
            <a:pathLst>
              <a:path w="2941353" h="908143">
                <a:moveTo>
                  <a:pt x="0" y="0"/>
                </a:moveTo>
                <a:lnTo>
                  <a:pt x="2941353" y="0"/>
                </a:lnTo>
                <a:lnTo>
                  <a:pt x="2941353" y="908142"/>
                </a:lnTo>
                <a:lnTo>
                  <a:pt x="0" y="9081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7797627">
            <a:off x="103092" y="406377"/>
            <a:ext cx="1768415" cy="1231460"/>
          </a:xfrm>
          <a:custGeom>
            <a:avLst/>
            <a:gdLst/>
            <a:ahLst/>
            <a:cxnLst/>
            <a:rect l="l" t="t" r="r" b="b"/>
            <a:pathLst>
              <a:path w="1768415" h="1231460">
                <a:moveTo>
                  <a:pt x="0" y="0"/>
                </a:moveTo>
                <a:lnTo>
                  <a:pt x="1768416" y="0"/>
                </a:lnTo>
                <a:lnTo>
                  <a:pt x="1768416" y="1231460"/>
                </a:lnTo>
                <a:lnTo>
                  <a:pt x="0" y="12314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9202882" y="3552725"/>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REASON 1</a:t>
            </a:r>
          </a:p>
        </p:txBody>
      </p:sp>
      <p:sp>
        <p:nvSpPr>
          <p:cNvPr id="10" name="TextBox 10"/>
          <p:cNvSpPr txBox="1"/>
          <p:nvPr/>
        </p:nvSpPr>
        <p:spPr>
          <a:xfrm>
            <a:off x="9202882" y="6401175"/>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REASON 2</a:t>
            </a:r>
          </a:p>
        </p:txBody>
      </p:sp>
      <p:sp>
        <p:nvSpPr>
          <p:cNvPr id="11" name="TextBox 11"/>
          <p:cNvSpPr txBox="1"/>
          <p:nvPr/>
        </p:nvSpPr>
        <p:spPr>
          <a:xfrm>
            <a:off x="8993332" y="4276476"/>
            <a:ext cx="6812777" cy="1641475"/>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LLMs are capable to reasoning very well on natural language documents. They are more than just token predictors as they have reasoning capabilities.</a:t>
            </a:r>
          </a:p>
        </p:txBody>
      </p:sp>
      <p:sp>
        <p:nvSpPr>
          <p:cNvPr id="12" name="TextBox 12"/>
          <p:cNvSpPr txBox="1"/>
          <p:nvPr/>
        </p:nvSpPr>
        <p:spPr>
          <a:xfrm>
            <a:off x="8993332" y="7124926"/>
            <a:ext cx="6812777" cy="1231106"/>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RAG and Semantic search allows us to be targeted in the information we collect from the document, resulting in better accuracy.</a:t>
            </a:r>
          </a:p>
        </p:txBody>
      </p:sp>
      <p:sp>
        <p:nvSpPr>
          <p:cNvPr id="13" name="TextBox 13"/>
          <p:cNvSpPr txBox="1"/>
          <p:nvPr/>
        </p:nvSpPr>
        <p:spPr>
          <a:xfrm>
            <a:off x="2997275" y="3388791"/>
            <a:ext cx="4837470" cy="2105021"/>
          </a:xfrm>
          <a:prstGeom prst="rect">
            <a:avLst/>
          </a:prstGeom>
        </p:spPr>
        <p:txBody>
          <a:bodyPr lIns="0" tIns="0" rIns="0" bIns="0" rtlCol="0" anchor="t">
            <a:spAutoFit/>
          </a:bodyPr>
          <a:lstStyle/>
          <a:p>
            <a:pPr algn="ctr">
              <a:lnSpc>
                <a:spcPts val="7649"/>
              </a:lnSpc>
            </a:pPr>
            <a:r>
              <a:rPr lang="en-US" sz="8499" spc="84">
                <a:solidFill>
                  <a:srgbClr val="000000"/>
                </a:solidFill>
                <a:latin typeface="Espa"/>
              </a:rPr>
              <a:t>TECHNICAL DECISIONS </a:t>
            </a:r>
          </a:p>
        </p:txBody>
      </p:sp>
      <p:sp>
        <p:nvSpPr>
          <p:cNvPr id="14" name="TextBox 14"/>
          <p:cNvSpPr txBox="1"/>
          <p:nvPr/>
        </p:nvSpPr>
        <p:spPr>
          <a:xfrm>
            <a:off x="2997275" y="6639262"/>
            <a:ext cx="4837470" cy="2436564"/>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Agent 1 uses an LLM with RAG and semantic search capabilities to extract a clear set of rules from the provided document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2297339" y="1404554"/>
            <a:ext cx="14796655" cy="8178515"/>
          </a:xfrm>
          <a:custGeom>
            <a:avLst/>
            <a:gdLst/>
            <a:ahLst/>
            <a:cxnLst/>
            <a:rect l="l" t="t" r="r" b="b"/>
            <a:pathLst>
              <a:path w="14796655" h="8178515">
                <a:moveTo>
                  <a:pt x="0" y="0"/>
                </a:moveTo>
                <a:lnTo>
                  <a:pt x="14796655" y="0"/>
                </a:lnTo>
                <a:lnTo>
                  <a:pt x="14796655" y="8178515"/>
                </a:lnTo>
                <a:lnTo>
                  <a:pt x="0" y="8178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995055" y="1028700"/>
            <a:ext cx="14796655" cy="8178515"/>
          </a:xfrm>
          <a:custGeom>
            <a:avLst/>
            <a:gdLst/>
            <a:ahLst/>
            <a:cxnLst/>
            <a:rect l="l" t="t" r="r" b="b"/>
            <a:pathLst>
              <a:path w="14796655" h="8178515">
                <a:moveTo>
                  <a:pt x="0" y="0"/>
                </a:moveTo>
                <a:lnTo>
                  <a:pt x="14796654" y="0"/>
                </a:lnTo>
                <a:lnTo>
                  <a:pt x="14796654" y="8178515"/>
                </a:lnTo>
                <a:lnTo>
                  <a:pt x="0" y="8178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dirty="0"/>
          </a:p>
        </p:txBody>
      </p:sp>
      <p:sp>
        <p:nvSpPr>
          <p:cNvPr id="5" name="Freeform 5"/>
          <p:cNvSpPr/>
          <p:nvPr/>
        </p:nvSpPr>
        <p:spPr>
          <a:xfrm>
            <a:off x="17259300" y="1404554"/>
            <a:ext cx="753705" cy="1080580"/>
          </a:xfrm>
          <a:custGeom>
            <a:avLst/>
            <a:gdLst/>
            <a:ahLst/>
            <a:cxnLst/>
            <a:rect l="l" t="t" r="r" b="b"/>
            <a:pathLst>
              <a:path w="753705" h="1080580">
                <a:moveTo>
                  <a:pt x="0" y="0"/>
                </a:moveTo>
                <a:lnTo>
                  <a:pt x="753705" y="0"/>
                </a:lnTo>
                <a:lnTo>
                  <a:pt x="753705" y="1080580"/>
                </a:lnTo>
                <a:lnTo>
                  <a:pt x="0" y="108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651848" y="6615106"/>
            <a:ext cx="753705" cy="1080580"/>
          </a:xfrm>
          <a:custGeom>
            <a:avLst/>
            <a:gdLst/>
            <a:ahLst/>
            <a:cxnLst/>
            <a:rect l="l" t="t" r="r" b="b"/>
            <a:pathLst>
              <a:path w="753705" h="1080580">
                <a:moveTo>
                  <a:pt x="0" y="0"/>
                </a:moveTo>
                <a:lnTo>
                  <a:pt x="753704" y="0"/>
                </a:lnTo>
                <a:lnTo>
                  <a:pt x="753704" y="1080580"/>
                </a:lnTo>
                <a:lnTo>
                  <a:pt x="0" y="108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1243054">
            <a:off x="3945334" y="5438873"/>
            <a:ext cx="2941353" cy="908143"/>
          </a:xfrm>
          <a:custGeom>
            <a:avLst/>
            <a:gdLst/>
            <a:ahLst/>
            <a:cxnLst/>
            <a:rect l="l" t="t" r="r" b="b"/>
            <a:pathLst>
              <a:path w="2941353" h="908143">
                <a:moveTo>
                  <a:pt x="0" y="0"/>
                </a:moveTo>
                <a:lnTo>
                  <a:pt x="2941353" y="0"/>
                </a:lnTo>
                <a:lnTo>
                  <a:pt x="2941353" y="908142"/>
                </a:lnTo>
                <a:lnTo>
                  <a:pt x="0" y="9081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7797627">
            <a:off x="71008" y="286002"/>
            <a:ext cx="1768415" cy="1231460"/>
          </a:xfrm>
          <a:custGeom>
            <a:avLst/>
            <a:gdLst/>
            <a:ahLst/>
            <a:cxnLst/>
            <a:rect l="l" t="t" r="r" b="b"/>
            <a:pathLst>
              <a:path w="1768415" h="1231460">
                <a:moveTo>
                  <a:pt x="0" y="0"/>
                </a:moveTo>
                <a:lnTo>
                  <a:pt x="1768416" y="0"/>
                </a:lnTo>
                <a:lnTo>
                  <a:pt x="1768416" y="1231460"/>
                </a:lnTo>
                <a:lnTo>
                  <a:pt x="0" y="12314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9202882" y="3552725"/>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REASON 1</a:t>
            </a:r>
          </a:p>
        </p:txBody>
      </p:sp>
      <p:sp>
        <p:nvSpPr>
          <p:cNvPr id="10" name="TextBox 10"/>
          <p:cNvSpPr txBox="1"/>
          <p:nvPr/>
        </p:nvSpPr>
        <p:spPr>
          <a:xfrm>
            <a:off x="9185931" y="5952924"/>
            <a:ext cx="4093871" cy="647623"/>
          </a:xfrm>
          <a:prstGeom prst="rect">
            <a:avLst/>
          </a:prstGeom>
        </p:spPr>
        <p:txBody>
          <a:bodyPr lIns="0" tIns="0" rIns="0" bIns="0" rtlCol="0" anchor="t">
            <a:spAutoFit/>
          </a:bodyPr>
          <a:lstStyle/>
          <a:p>
            <a:pPr algn="l">
              <a:lnSpc>
                <a:spcPts val="4500"/>
              </a:lnSpc>
            </a:pPr>
            <a:r>
              <a:rPr lang="en-US" sz="4500" spc="45" dirty="0">
                <a:solidFill>
                  <a:srgbClr val="000000"/>
                </a:solidFill>
                <a:latin typeface="Espa"/>
              </a:rPr>
              <a:t>REASON 2</a:t>
            </a:r>
          </a:p>
        </p:txBody>
      </p:sp>
      <p:sp>
        <p:nvSpPr>
          <p:cNvPr id="11" name="TextBox 11"/>
          <p:cNvSpPr txBox="1"/>
          <p:nvPr/>
        </p:nvSpPr>
        <p:spPr>
          <a:xfrm>
            <a:off x="8947275" y="4018714"/>
            <a:ext cx="6812777" cy="1641475"/>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Schemas are often stored in JSON which is a computer readable format but also easy for humans (and for that matter LLMs) to understand.</a:t>
            </a:r>
          </a:p>
        </p:txBody>
      </p:sp>
      <p:sp>
        <p:nvSpPr>
          <p:cNvPr id="12" name="TextBox 12"/>
          <p:cNvSpPr txBox="1"/>
          <p:nvPr/>
        </p:nvSpPr>
        <p:spPr>
          <a:xfrm>
            <a:off x="8947275" y="6020768"/>
            <a:ext cx="6812777" cy="3016210"/>
          </a:xfrm>
          <a:prstGeom prst="rect">
            <a:avLst/>
          </a:prstGeom>
        </p:spPr>
        <p:txBody>
          <a:bodyPr lIns="0" tIns="0" rIns="0" bIns="0" rtlCol="0" anchor="t">
            <a:spAutoFit/>
          </a:bodyPr>
          <a:lstStyle/>
          <a:p>
            <a:endParaRPr lang="en-US" sz="2800" dirty="0"/>
          </a:p>
          <a:p>
            <a:r>
              <a:rPr lang="en-US" sz="2800" dirty="0"/>
              <a:t>The JSON output from an LLM can be parsed using Python code, facilitating seamless interoperability between LLMs and rule-based systems, such as database column filtering. Future enhancements in this area could involve </a:t>
            </a:r>
            <a:r>
              <a:rPr lang="en-US" sz="2800" dirty="0" err="1"/>
              <a:t>DSPy</a:t>
            </a:r>
            <a:r>
              <a:rPr lang="en-US" sz="2800" dirty="0"/>
              <a:t>.</a:t>
            </a:r>
          </a:p>
        </p:txBody>
      </p:sp>
      <p:sp>
        <p:nvSpPr>
          <p:cNvPr id="13" name="TextBox 13"/>
          <p:cNvSpPr txBox="1"/>
          <p:nvPr/>
        </p:nvSpPr>
        <p:spPr>
          <a:xfrm>
            <a:off x="2997275" y="3388791"/>
            <a:ext cx="4837470" cy="2105021"/>
          </a:xfrm>
          <a:prstGeom prst="rect">
            <a:avLst/>
          </a:prstGeom>
        </p:spPr>
        <p:txBody>
          <a:bodyPr lIns="0" tIns="0" rIns="0" bIns="0" rtlCol="0" anchor="t">
            <a:spAutoFit/>
          </a:bodyPr>
          <a:lstStyle/>
          <a:p>
            <a:pPr algn="ctr">
              <a:lnSpc>
                <a:spcPts val="7649"/>
              </a:lnSpc>
            </a:pPr>
            <a:r>
              <a:rPr lang="en-US" sz="8499" spc="84">
                <a:solidFill>
                  <a:srgbClr val="000000"/>
                </a:solidFill>
                <a:latin typeface="Espa"/>
              </a:rPr>
              <a:t>TECHNICAL DECISIONS </a:t>
            </a:r>
          </a:p>
        </p:txBody>
      </p:sp>
      <p:sp>
        <p:nvSpPr>
          <p:cNvPr id="14" name="TextBox 14"/>
          <p:cNvSpPr txBox="1"/>
          <p:nvPr/>
        </p:nvSpPr>
        <p:spPr>
          <a:xfrm>
            <a:off x="2997275" y="6639262"/>
            <a:ext cx="4837470" cy="1949252"/>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LLM to modify a schema (in JSON format) based on the provided set of rules from agent 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2297339" y="1404554"/>
            <a:ext cx="14796655" cy="8178515"/>
          </a:xfrm>
          <a:custGeom>
            <a:avLst/>
            <a:gdLst/>
            <a:ahLst/>
            <a:cxnLst/>
            <a:rect l="l" t="t" r="r" b="b"/>
            <a:pathLst>
              <a:path w="14796655" h="8178515">
                <a:moveTo>
                  <a:pt x="0" y="0"/>
                </a:moveTo>
                <a:lnTo>
                  <a:pt x="14796655" y="0"/>
                </a:lnTo>
                <a:lnTo>
                  <a:pt x="14796655" y="8178515"/>
                </a:lnTo>
                <a:lnTo>
                  <a:pt x="0" y="8178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995055" y="1028700"/>
            <a:ext cx="14796655" cy="8178515"/>
          </a:xfrm>
          <a:custGeom>
            <a:avLst/>
            <a:gdLst/>
            <a:ahLst/>
            <a:cxnLst/>
            <a:rect l="l" t="t" r="r" b="b"/>
            <a:pathLst>
              <a:path w="14796655" h="8178515">
                <a:moveTo>
                  <a:pt x="0" y="0"/>
                </a:moveTo>
                <a:lnTo>
                  <a:pt x="14796654" y="0"/>
                </a:lnTo>
                <a:lnTo>
                  <a:pt x="14796654" y="8178515"/>
                </a:lnTo>
                <a:lnTo>
                  <a:pt x="0" y="8178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7259300" y="1404554"/>
            <a:ext cx="753705" cy="1080580"/>
          </a:xfrm>
          <a:custGeom>
            <a:avLst/>
            <a:gdLst/>
            <a:ahLst/>
            <a:cxnLst/>
            <a:rect l="l" t="t" r="r" b="b"/>
            <a:pathLst>
              <a:path w="753705" h="1080580">
                <a:moveTo>
                  <a:pt x="0" y="0"/>
                </a:moveTo>
                <a:lnTo>
                  <a:pt x="753705" y="0"/>
                </a:lnTo>
                <a:lnTo>
                  <a:pt x="753705" y="1080580"/>
                </a:lnTo>
                <a:lnTo>
                  <a:pt x="0" y="108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651848" y="6615106"/>
            <a:ext cx="753705" cy="1080580"/>
          </a:xfrm>
          <a:custGeom>
            <a:avLst/>
            <a:gdLst/>
            <a:ahLst/>
            <a:cxnLst/>
            <a:rect l="l" t="t" r="r" b="b"/>
            <a:pathLst>
              <a:path w="753705" h="1080580">
                <a:moveTo>
                  <a:pt x="0" y="0"/>
                </a:moveTo>
                <a:lnTo>
                  <a:pt x="753704" y="0"/>
                </a:lnTo>
                <a:lnTo>
                  <a:pt x="753704" y="1080580"/>
                </a:lnTo>
                <a:lnTo>
                  <a:pt x="0" y="1080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1243054">
            <a:off x="3945334" y="5438873"/>
            <a:ext cx="2941353" cy="908143"/>
          </a:xfrm>
          <a:custGeom>
            <a:avLst/>
            <a:gdLst/>
            <a:ahLst/>
            <a:cxnLst/>
            <a:rect l="l" t="t" r="r" b="b"/>
            <a:pathLst>
              <a:path w="2941353" h="908143">
                <a:moveTo>
                  <a:pt x="0" y="0"/>
                </a:moveTo>
                <a:lnTo>
                  <a:pt x="2941353" y="0"/>
                </a:lnTo>
                <a:lnTo>
                  <a:pt x="2941353" y="908142"/>
                </a:lnTo>
                <a:lnTo>
                  <a:pt x="0" y="9081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7797627">
            <a:off x="78542" y="334741"/>
            <a:ext cx="1768415" cy="1231460"/>
          </a:xfrm>
          <a:custGeom>
            <a:avLst/>
            <a:gdLst/>
            <a:ahLst/>
            <a:cxnLst/>
            <a:rect l="l" t="t" r="r" b="b"/>
            <a:pathLst>
              <a:path w="1768415" h="1231460">
                <a:moveTo>
                  <a:pt x="0" y="0"/>
                </a:moveTo>
                <a:lnTo>
                  <a:pt x="1768416" y="0"/>
                </a:lnTo>
                <a:lnTo>
                  <a:pt x="1768416" y="1231460"/>
                </a:lnTo>
                <a:lnTo>
                  <a:pt x="0" y="12314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9202882" y="3552725"/>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REASON 1</a:t>
            </a:r>
          </a:p>
        </p:txBody>
      </p:sp>
      <p:sp>
        <p:nvSpPr>
          <p:cNvPr id="10" name="TextBox 10"/>
          <p:cNvSpPr txBox="1"/>
          <p:nvPr/>
        </p:nvSpPr>
        <p:spPr>
          <a:xfrm>
            <a:off x="9202882" y="6401175"/>
            <a:ext cx="4093871" cy="647623"/>
          </a:xfrm>
          <a:prstGeom prst="rect">
            <a:avLst/>
          </a:prstGeom>
        </p:spPr>
        <p:txBody>
          <a:bodyPr lIns="0" tIns="0" rIns="0" bIns="0" rtlCol="0" anchor="t">
            <a:spAutoFit/>
          </a:bodyPr>
          <a:lstStyle/>
          <a:p>
            <a:pPr algn="l">
              <a:lnSpc>
                <a:spcPts val="4500"/>
              </a:lnSpc>
            </a:pPr>
            <a:r>
              <a:rPr lang="en-US" sz="4500" spc="45" dirty="0">
                <a:solidFill>
                  <a:srgbClr val="000000"/>
                </a:solidFill>
                <a:latin typeface="Espa"/>
              </a:rPr>
              <a:t>REASON 2</a:t>
            </a:r>
          </a:p>
        </p:txBody>
      </p:sp>
      <p:sp>
        <p:nvSpPr>
          <p:cNvPr id="11" name="TextBox 11"/>
          <p:cNvSpPr txBox="1"/>
          <p:nvPr/>
        </p:nvSpPr>
        <p:spPr>
          <a:xfrm>
            <a:off x="8993332" y="4276476"/>
            <a:ext cx="6812777" cy="2051844"/>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The LLM is chosen to run locally since we can maintain the privacy of users data. The price analysis can be done with a API call to a more powerful LLM for better reasoning capabilities.</a:t>
            </a:r>
          </a:p>
        </p:txBody>
      </p:sp>
      <p:sp>
        <p:nvSpPr>
          <p:cNvPr id="13" name="TextBox 13"/>
          <p:cNvSpPr txBox="1"/>
          <p:nvPr/>
        </p:nvSpPr>
        <p:spPr>
          <a:xfrm>
            <a:off x="2997275" y="3388791"/>
            <a:ext cx="4837470" cy="2105021"/>
          </a:xfrm>
          <a:prstGeom prst="rect">
            <a:avLst/>
          </a:prstGeom>
        </p:spPr>
        <p:txBody>
          <a:bodyPr lIns="0" tIns="0" rIns="0" bIns="0" rtlCol="0" anchor="t">
            <a:spAutoFit/>
          </a:bodyPr>
          <a:lstStyle/>
          <a:p>
            <a:pPr algn="ctr">
              <a:lnSpc>
                <a:spcPts val="7649"/>
              </a:lnSpc>
            </a:pPr>
            <a:r>
              <a:rPr lang="en-US" sz="8499" spc="84">
                <a:solidFill>
                  <a:srgbClr val="000000"/>
                </a:solidFill>
                <a:latin typeface="Espa"/>
              </a:rPr>
              <a:t>TECHNICAL DECISIONS </a:t>
            </a:r>
          </a:p>
        </p:txBody>
      </p:sp>
      <p:sp>
        <p:nvSpPr>
          <p:cNvPr id="14" name="TextBox 14"/>
          <p:cNvSpPr txBox="1"/>
          <p:nvPr/>
        </p:nvSpPr>
        <p:spPr>
          <a:xfrm>
            <a:off x="2961856" y="6233747"/>
            <a:ext cx="4837470" cy="2436564"/>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Agent 3 runs on a local LLM. It takes in the rules and data of people and outputs the scheme analysis and price.</a:t>
            </a:r>
          </a:p>
        </p:txBody>
      </p:sp>
      <p:sp>
        <p:nvSpPr>
          <p:cNvPr id="15" name="TextBox 11">
            <a:extLst>
              <a:ext uri="{FF2B5EF4-FFF2-40B4-BE49-F238E27FC236}">
                <a16:creationId xmlns:a16="http://schemas.microsoft.com/office/drawing/2014/main" id="{CB763C01-784E-08DA-56C4-4339D5CFD43B}"/>
              </a:ext>
            </a:extLst>
          </p:cNvPr>
          <p:cNvSpPr txBox="1"/>
          <p:nvPr/>
        </p:nvSpPr>
        <p:spPr>
          <a:xfrm>
            <a:off x="9177884" y="6903103"/>
            <a:ext cx="6812777" cy="1641475"/>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A future improvement could be to use an AI firewall to prevent any risk of PII leaking through the output of the local LLM since LLMs can be unreliable.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1632550" y="1893037"/>
            <a:ext cx="7725148" cy="7107136"/>
          </a:xfrm>
          <a:custGeom>
            <a:avLst/>
            <a:gdLst/>
            <a:ahLst/>
            <a:cxnLst/>
            <a:rect l="l" t="t" r="r" b="b"/>
            <a:pathLst>
              <a:path w="7725148" h="7107136">
                <a:moveTo>
                  <a:pt x="0" y="0"/>
                </a:moveTo>
                <a:lnTo>
                  <a:pt x="7725148" y="0"/>
                </a:lnTo>
                <a:lnTo>
                  <a:pt x="7725148" y="7107136"/>
                </a:lnTo>
                <a:lnTo>
                  <a:pt x="0" y="7107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334815" y="1584268"/>
            <a:ext cx="7725148" cy="7107136"/>
          </a:xfrm>
          <a:custGeom>
            <a:avLst/>
            <a:gdLst/>
            <a:ahLst/>
            <a:cxnLst/>
            <a:rect l="l" t="t" r="r" b="b"/>
            <a:pathLst>
              <a:path w="7725148" h="7107136">
                <a:moveTo>
                  <a:pt x="0" y="0"/>
                </a:moveTo>
                <a:lnTo>
                  <a:pt x="7725148" y="0"/>
                </a:lnTo>
                <a:lnTo>
                  <a:pt x="7725148" y="7107136"/>
                </a:lnTo>
                <a:lnTo>
                  <a:pt x="0" y="71071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5621000" y="416313"/>
            <a:ext cx="612231" cy="777660"/>
          </a:xfrm>
          <a:custGeom>
            <a:avLst/>
            <a:gdLst/>
            <a:ahLst/>
            <a:cxnLst/>
            <a:rect l="l" t="t" r="r" b="b"/>
            <a:pathLst>
              <a:path w="612231" h="777660">
                <a:moveTo>
                  <a:pt x="0" y="0"/>
                </a:moveTo>
                <a:lnTo>
                  <a:pt x="612231" y="0"/>
                </a:lnTo>
                <a:lnTo>
                  <a:pt x="612231" y="777660"/>
                </a:lnTo>
                <a:lnTo>
                  <a:pt x="0" y="7776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12256183" y="4999103"/>
            <a:ext cx="2892340" cy="120952"/>
          </a:xfrm>
          <a:custGeom>
            <a:avLst/>
            <a:gdLst/>
            <a:ahLst/>
            <a:cxnLst/>
            <a:rect l="l" t="t" r="r" b="b"/>
            <a:pathLst>
              <a:path w="2892340" h="120952">
                <a:moveTo>
                  <a:pt x="0" y="0"/>
                </a:moveTo>
                <a:lnTo>
                  <a:pt x="2892340" y="0"/>
                </a:lnTo>
                <a:lnTo>
                  <a:pt x="2892340" y="120953"/>
                </a:lnTo>
                <a:lnTo>
                  <a:pt x="0" y="1209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647847" flipH="1">
            <a:off x="11518339" y="8415824"/>
            <a:ext cx="1475688" cy="416882"/>
          </a:xfrm>
          <a:custGeom>
            <a:avLst/>
            <a:gdLst/>
            <a:ahLst/>
            <a:cxnLst/>
            <a:rect l="l" t="t" r="r" b="b"/>
            <a:pathLst>
              <a:path w="1475688" h="416882">
                <a:moveTo>
                  <a:pt x="1475688" y="0"/>
                </a:moveTo>
                <a:lnTo>
                  <a:pt x="0" y="0"/>
                </a:lnTo>
                <a:lnTo>
                  <a:pt x="0" y="416882"/>
                </a:lnTo>
                <a:lnTo>
                  <a:pt x="1475688" y="416882"/>
                </a:lnTo>
                <a:lnTo>
                  <a:pt x="1475688"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10822512" y="2129052"/>
            <a:ext cx="5866985" cy="3067046"/>
          </a:xfrm>
          <a:prstGeom prst="rect">
            <a:avLst/>
          </a:prstGeom>
        </p:spPr>
        <p:txBody>
          <a:bodyPr lIns="0" tIns="0" rIns="0" bIns="0" rtlCol="0" anchor="t">
            <a:spAutoFit/>
          </a:bodyPr>
          <a:lstStyle/>
          <a:p>
            <a:pPr algn="ctr">
              <a:lnSpc>
                <a:spcPts val="7649"/>
              </a:lnSpc>
            </a:pPr>
            <a:r>
              <a:rPr lang="en-US" sz="8499" spc="84" dirty="0">
                <a:solidFill>
                  <a:srgbClr val="000000"/>
                </a:solidFill>
                <a:latin typeface="Espa"/>
              </a:rPr>
              <a:t>DEFINING &amp; MEASURING OUR KPIS</a:t>
            </a:r>
          </a:p>
        </p:txBody>
      </p:sp>
      <p:sp>
        <p:nvSpPr>
          <p:cNvPr id="10" name="TextBox 10"/>
          <p:cNvSpPr txBox="1"/>
          <p:nvPr/>
        </p:nvSpPr>
        <p:spPr>
          <a:xfrm>
            <a:off x="10145405" y="6328710"/>
            <a:ext cx="7113895" cy="487313"/>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Metrics</a:t>
            </a:r>
          </a:p>
        </p:txBody>
      </p:sp>
      <p:pic>
        <p:nvPicPr>
          <p:cNvPr id="16" name="Picture 15">
            <a:extLst>
              <a:ext uri="{FF2B5EF4-FFF2-40B4-BE49-F238E27FC236}">
                <a16:creationId xmlns:a16="http://schemas.microsoft.com/office/drawing/2014/main" id="{A48B4380-E432-80B9-177B-A6E7C24A41E2}"/>
              </a:ext>
            </a:extLst>
          </p:cNvPr>
          <p:cNvPicPr>
            <a:picLocks noChangeAspect="1"/>
          </p:cNvPicPr>
          <p:nvPr/>
        </p:nvPicPr>
        <p:blipFill>
          <a:blip r:embed="rId13"/>
          <a:stretch>
            <a:fillRect/>
          </a:stretch>
        </p:blipFill>
        <p:spPr>
          <a:xfrm>
            <a:off x="1467400" y="2247900"/>
            <a:ext cx="7475663" cy="6278842"/>
          </a:xfrm>
          <a:prstGeom prst="rect">
            <a:avLst/>
          </a:prstGeom>
        </p:spPr>
      </p:pic>
      <p:sp>
        <p:nvSpPr>
          <p:cNvPr id="17" name="TextBox 14">
            <a:extLst>
              <a:ext uri="{FF2B5EF4-FFF2-40B4-BE49-F238E27FC236}">
                <a16:creationId xmlns:a16="http://schemas.microsoft.com/office/drawing/2014/main" id="{19421482-CED7-2B55-F29F-C6D20B8A943A}"/>
              </a:ext>
            </a:extLst>
          </p:cNvPr>
          <p:cNvSpPr txBox="1"/>
          <p:nvPr/>
        </p:nvSpPr>
        <p:spPr>
          <a:xfrm>
            <a:off x="1686120" y="9541693"/>
            <a:ext cx="15573180" cy="487313"/>
          </a:xfrm>
          <a:prstGeom prst="rect">
            <a:avLst/>
          </a:prstGeom>
        </p:spPr>
        <p:txBody>
          <a:bodyPr wrap="square" lIns="0" tIns="0" rIns="0" bIns="0" rtlCol="0" anchor="t">
            <a:spAutoFit/>
          </a:bodyPr>
          <a:lstStyle/>
          <a:p>
            <a:pPr>
              <a:lnSpc>
                <a:spcPts val="3840"/>
              </a:lnSpc>
            </a:pPr>
            <a:r>
              <a:rPr lang="en-US" sz="3200" spc="32" dirty="0">
                <a:solidFill>
                  <a:srgbClr val="000000"/>
                </a:solidFill>
                <a:latin typeface="Kollektif"/>
              </a:rPr>
              <a:t>Link: </a:t>
            </a:r>
            <a:r>
              <a:rPr lang="en-US" sz="3200" spc="32" dirty="0">
                <a:solidFill>
                  <a:srgbClr val="000000"/>
                </a:solidFill>
                <a:latin typeface="Kollektif"/>
                <a:hlinkClick r:id="rId14"/>
              </a:rPr>
              <a:t>https://miro.com/app/board/uXjVK8n3xdA=/?share_link_id=85851867078</a:t>
            </a:r>
            <a:r>
              <a:rPr lang="en-US" sz="3200" spc="32" dirty="0">
                <a:solidFill>
                  <a:srgbClr val="000000"/>
                </a:solidFill>
                <a:latin typeface="Kollektif"/>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9981527" y="1028700"/>
            <a:ext cx="5600924" cy="5600924"/>
          </a:xfrm>
          <a:custGeom>
            <a:avLst/>
            <a:gdLst/>
            <a:ahLst/>
            <a:cxnLst/>
            <a:rect l="l" t="t" r="r" b="b"/>
            <a:pathLst>
              <a:path w="5600924" h="5600924">
                <a:moveTo>
                  <a:pt x="0" y="0"/>
                </a:moveTo>
                <a:lnTo>
                  <a:pt x="5600924" y="0"/>
                </a:lnTo>
                <a:lnTo>
                  <a:pt x="5600924" y="5600924"/>
                </a:lnTo>
                <a:lnTo>
                  <a:pt x="0" y="56009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Freeform 4"/>
          <p:cNvSpPr/>
          <p:nvPr/>
        </p:nvSpPr>
        <p:spPr>
          <a:xfrm flipH="1">
            <a:off x="13100375" y="4668025"/>
            <a:ext cx="3923198" cy="3923198"/>
          </a:xfrm>
          <a:custGeom>
            <a:avLst/>
            <a:gdLst/>
            <a:ahLst/>
            <a:cxnLst/>
            <a:rect l="l" t="t" r="r" b="b"/>
            <a:pathLst>
              <a:path w="3923198" h="3923198">
                <a:moveTo>
                  <a:pt x="3923198" y="0"/>
                </a:moveTo>
                <a:lnTo>
                  <a:pt x="0" y="0"/>
                </a:lnTo>
                <a:lnTo>
                  <a:pt x="0" y="3923198"/>
                </a:lnTo>
                <a:lnTo>
                  <a:pt x="3923198" y="3923198"/>
                </a:lnTo>
                <a:lnTo>
                  <a:pt x="392319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0366642" y="5938146"/>
            <a:ext cx="3320154" cy="3320154"/>
          </a:xfrm>
          <a:custGeom>
            <a:avLst/>
            <a:gdLst/>
            <a:ahLst/>
            <a:cxnLst/>
            <a:rect l="l" t="t" r="r" b="b"/>
            <a:pathLst>
              <a:path w="3320154" h="3320154">
                <a:moveTo>
                  <a:pt x="0" y="0"/>
                </a:moveTo>
                <a:lnTo>
                  <a:pt x="3320155" y="0"/>
                </a:lnTo>
                <a:lnTo>
                  <a:pt x="3320155" y="3320154"/>
                </a:lnTo>
                <a:lnTo>
                  <a:pt x="0" y="33201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8291601" flipH="1">
            <a:off x="7993210" y="6697588"/>
            <a:ext cx="1988444" cy="1542990"/>
          </a:xfrm>
          <a:custGeom>
            <a:avLst/>
            <a:gdLst/>
            <a:ahLst/>
            <a:cxnLst/>
            <a:rect l="l" t="t" r="r" b="b"/>
            <a:pathLst>
              <a:path w="1988444" h="1542990">
                <a:moveTo>
                  <a:pt x="1988444" y="0"/>
                </a:moveTo>
                <a:lnTo>
                  <a:pt x="0" y="0"/>
                </a:lnTo>
                <a:lnTo>
                  <a:pt x="0" y="1542989"/>
                </a:lnTo>
                <a:lnTo>
                  <a:pt x="1988444" y="1542989"/>
                </a:lnTo>
                <a:lnTo>
                  <a:pt x="198844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a:off x="2117807" y="1053072"/>
            <a:ext cx="5769549" cy="8646464"/>
          </a:xfrm>
          <a:custGeom>
            <a:avLst/>
            <a:gdLst/>
            <a:ahLst/>
            <a:cxnLst/>
            <a:rect l="l" t="t" r="r" b="b"/>
            <a:pathLst>
              <a:path w="5769549" h="8646464">
                <a:moveTo>
                  <a:pt x="0" y="0"/>
                </a:moveTo>
                <a:lnTo>
                  <a:pt x="5769549" y="0"/>
                </a:lnTo>
                <a:lnTo>
                  <a:pt x="5769549" y="8646463"/>
                </a:lnTo>
                <a:lnTo>
                  <a:pt x="0" y="864646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8" name="Freeform 8"/>
          <p:cNvSpPr/>
          <p:nvPr/>
        </p:nvSpPr>
        <p:spPr>
          <a:xfrm>
            <a:off x="1788498" y="777965"/>
            <a:ext cx="5769549" cy="8646464"/>
          </a:xfrm>
          <a:custGeom>
            <a:avLst/>
            <a:gdLst/>
            <a:ahLst/>
            <a:cxnLst/>
            <a:rect l="l" t="t" r="r" b="b"/>
            <a:pathLst>
              <a:path w="5769549" h="8646464">
                <a:moveTo>
                  <a:pt x="0" y="0"/>
                </a:moveTo>
                <a:lnTo>
                  <a:pt x="5769550" y="0"/>
                </a:lnTo>
                <a:lnTo>
                  <a:pt x="5769550" y="8646463"/>
                </a:lnTo>
                <a:lnTo>
                  <a:pt x="0" y="86464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9" name="Freeform 9"/>
          <p:cNvSpPr/>
          <p:nvPr/>
        </p:nvSpPr>
        <p:spPr>
          <a:xfrm rot="1243054">
            <a:off x="3202596" y="5215594"/>
            <a:ext cx="2941353" cy="908143"/>
          </a:xfrm>
          <a:custGeom>
            <a:avLst/>
            <a:gdLst/>
            <a:ahLst/>
            <a:cxnLst/>
            <a:rect l="l" t="t" r="r" b="b"/>
            <a:pathLst>
              <a:path w="2941353" h="908143">
                <a:moveTo>
                  <a:pt x="0" y="0"/>
                </a:moveTo>
                <a:lnTo>
                  <a:pt x="2941354" y="0"/>
                </a:lnTo>
                <a:lnTo>
                  <a:pt x="2941354" y="908143"/>
                </a:lnTo>
                <a:lnTo>
                  <a:pt x="0" y="90814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0" name="Freeform 10"/>
          <p:cNvSpPr/>
          <p:nvPr/>
        </p:nvSpPr>
        <p:spPr>
          <a:xfrm flipH="1">
            <a:off x="16005541" y="1992176"/>
            <a:ext cx="609563" cy="1708382"/>
          </a:xfrm>
          <a:custGeom>
            <a:avLst/>
            <a:gdLst/>
            <a:ahLst/>
            <a:cxnLst/>
            <a:rect l="l" t="t" r="r" b="b"/>
            <a:pathLst>
              <a:path w="609563" h="1708382">
                <a:moveTo>
                  <a:pt x="609563" y="0"/>
                </a:moveTo>
                <a:lnTo>
                  <a:pt x="0" y="0"/>
                </a:lnTo>
                <a:lnTo>
                  <a:pt x="0" y="1708381"/>
                </a:lnTo>
                <a:lnTo>
                  <a:pt x="609563" y="1708381"/>
                </a:lnTo>
                <a:lnTo>
                  <a:pt x="609563"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12" name="TextBox 12"/>
          <p:cNvSpPr txBox="1"/>
          <p:nvPr/>
        </p:nvSpPr>
        <p:spPr>
          <a:xfrm>
            <a:off x="10933699" y="3325405"/>
            <a:ext cx="3696580" cy="362792"/>
          </a:xfrm>
          <a:prstGeom prst="rect">
            <a:avLst/>
          </a:prstGeom>
        </p:spPr>
        <p:txBody>
          <a:bodyPr lIns="0" tIns="0" rIns="0" bIns="0" rtlCol="0" anchor="t">
            <a:spAutoFit/>
          </a:bodyPr>
          <a:lstStyle/>
          <a:p>
            <a:pPr algn="ctr">
              <a:lnSpc>
                <a:spcPts val="3080"/>
              </a:lnSpc>
            </a:pPr>
            <a:r>
              <a:rPr lang="en-US" sz="2200" dirty="0">
                <a:solidFill>
                  <a:srgbClr val="FFFFFF"/>
                </a:solidFill>
                <a:latin typeface="Kollektif"/>
              </a:rPr>
              <a:t>Agent 1</a:t>
            </a:r>
          </a:p>
        </p:txBody>
      </p:sp>
      <p:sp>
        <p:nvSpPr>
          <p:cNvPr id="14" name="TextBox 14"/>
          <p:cNvSpPr txBox="1"/>
          <p:nvPr/>
        </p:nvSpPr>
        <p:spPr>
          <a:xfrm>
            <a:off x="13813625" y="6291404"/>
            <a:ext cx="2496697" cy="343556"/>
          </a:xfrm>
          <a:prstGeom prst="rect">
            <a:avLst/>
          </a:prstGeom>
        </p:spPr>
        <p:txBody>
          <a:bodyPr lIns="0" tIns="0" rIns="0" bIns="0" rtlCol="0" anchor="t">
            <a:spAutoFit/>
          </a:bodyPr>
          <a:lstStyle/>
          <a:p>
            <a:pPr algn="ctr">
              <a:lnSpc>
                <a:spcPts val="2860"/>
              </a:lnSpc>
            </a:pPr>
            <a:r>
              <a:rPr lang="en-US" sz="2200" dirty="0">
                <a:solidFill>
                  <a:srgbClr val="000000"/>
                </a:solidFill>
                <a:latin typeface="Kollektif"/>
              </a:rPr>
              <a:t>Agent 2</a:t>
            </a:r>
          </a:p>
        </p:txBody>
      </p:sp>
      <p:sp>
        <p:nvSpPr>
          <p:cNvPr id="16" name="TextBox 16"/>
          <p:cNvSpPr txBox="1"/>
          <p:nvPr/>
        </p:nvSpPr>
        <p:spPr>
          <a:xfrm>
            <a:off x="10761003" y="7258165"/>
            <a:ext cx="2531432" cy="343556"/>
          </a:xfrm>
          <a:prstGeom prst="rect">
            <a:avLst/>
          </a:prstGeom>
        </p:spPr>
        <p:txBody>
          <a:bodyPr lIns="0" tIns="0" rIns="0" bIns="0" rtlCol="0" anchor="t">
            <a:spAutoFit/>
          </a:bodyPr>
          <a:lstStyle/>
          <a:p>
            <a:pPr algn="ctr">
              <a:lnSpc>
                <a:spcPts val="2860"/>
              </a:lnSpc>
            </a:pPr>
            <a:r>
              <a:rPr lang="en-US" sz="2200" dirty="0">
                <a:solidFill>
                  <a:srgbClr val="000000"/>
                </a:solidFill>
                <a:latin typeface="Kollektif"/>
              </a:rPr>
              <a:t>Agent 3</a:t>
            </a:r>
          </a:p>
        </p:txBody>
      </p:sp>
      <p:sp>
        <p:nvSpPr>
          <p:cNvPr id="17" name="TextBox 17"/>
          <p:cNvSpPr txBox="1"/>
          <p:nvPr/>
        </p:nvSpPr>
        <p:spPr>
          <a:xfrm>
            <a:off x="2254538" y="3804126"/>
            <a:ext cx="4837470" cy="1142996"/>
          </a:xfrm>
          <a:prstGeom prst="rect">
            <a:avLst/>
          </a:prstGeom>
        </p:spPr>
        <p:txBody>
          <a:bodyPr lIns="0" tIns="0" rIns="0" bIns="0" rtlCol="0" anchor="t">
            <a:spAutoFit/>
          </a:bodyPr>
          <a:lstStyle/>
          <a:p>
            <a:pPr algn="ctr">
              <a:lnSpc>
                <a:spcPts val="7649"/>
              </a:lnSpc>
            </a:pPr>
            <a:r>
              <a:rPr lang="en-US" sz="8499" spc="84">
                <a:solidFill>
                  <a:srgbClr val="000000"/>
                </a:solidFill>
                <a:latin typeface="Espa"/>
              </a:rPr>
              <a:t>DEMO</a:t>
            </a:r>
          </a:p>
        </p:txBody>
      </p:sp>
      <p:sp>
        <p:nvSpPr>
          <p:cNvPr id="18" name="TextBox 18"/>
          <p:cNvSpPr txBox="1"/>
          <p:nvPr/>
        </p:nvSpPr>
        <p:spPr>
          <a:xfrm>
            <a:off x="2254538" y="6539809"/>
            <a:ext cx="4837470" cy="487313"/>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Lights. Camera. Action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2694501" y="1265250"/>
            <a:ext cx="13512774" cy="8353351"/>
          </a:xfrm>
          <a:custGeom>
            <a:avLst/>
            <a:gdLst/>
            <a:ahLst/>
            <a:cxnLst/>
            <a:rect l="l" t="t" r="r" b="b"/>
            <a:pathLst>
              <a:path w="13512774" h="8353351">
                <a:moveTo>
                  <a:pt x="0" y="0"/>
                </a:moveTo>
                <a:lnTo>
                  <a:pt x="13512774" y="0"/>
                </a:lnTo>
                <a:lnTo>
                  <a:pt x="13512774" y="8353351"/>
                </a:lnTo>
                <a:lnTo>
                  <a:pt x="0" y="83533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2293018" y="966824"/>
            <a:ext cx="13512774" cy="8353351"/>
          </a:xfrm>
          <a:custGeom>
            <a:avLst/>
            <a:gdLst/>
            <a:ahLst/>
            <a:cxnLst/>
            <a:rect l="l" t="t" r="r" b="b"/>
            <a:pathLst>
              <a:path w="13512774" h="8353351">
                <a:moveTo>
                  <a:pt x="0" y="0"/>
                </a:moveTo>
                <a:lnTo>
                  <a:pt x="13512774" y="0"/>
                </a:lnTo>
                <a:lnTo>
                  <a:pt x="13512774" y="8353351"/>
                </a:lnTo>
                <a:lnTo>
                  <a:pt x="0" y="83533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2899927" y="4727174"/>
            <a:ext cx="4110473" cy="416325"/>
          </a:xfrm>
          <a:custGeom>
            <a:avLst/>
            <a:gdLst/>
            <a:ahLst/>
            <a:cxnLst/>
            <a:rect l="l" t="t" r="r" b="b"/>
            <a:pathLst>
              <a:path w="4110473" h="416325">
                <a:moveTo>
                  <a:pt x="0" y="0"/>
                </a:moveTo>
                <a:lnTo>
                  <a:pt x="4110472" y="0"/>
                </a:lnTo>
                <a:lnTo>
                  <a:pt x="4110472" y="416324"/>
                </a:lnTo>
                <a:lnTo>
                  <a:pt x="0" y="4163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dirty="0"/>
          </a:p>
        </p:txBody>
      </p:sp>
      <p:sp>
        <p:nvSpPr>
          <p:cNvPr id="6" name="Freeform 6"/>
          <p:cNvSpPr/>
          <p:nvPr/>
        </p:nvSpPr>
        <p:spPr>
          <a:xfrm>
            <a:off x="1028700" y="2967284"/>
            <a:ext cx="609563" cy="1708382"/>
          </a:xfrm>
          <a:custGeom>
            <a:avLst/>
            <a:gdLst/>
            <a:ahLst/>
            <a:cxnLst/>
            <a:rect l="l" t="t" r="r" b="b"/>
            <a:pathLst>
              <a:path w="609563" h="1708382">
                <a:moveTo>
                  <a:pt x="0" y="0"/>
                </a:moveTo>
                <a:lnTo>
                  <a:pt x="609563" y="0"/>
                </a:lnTo>
                <a:lnTo>
                  <a:pt x="609563" y="1708382"/>
                </a:lnTo>
                <a:lnTo>
                  <a:pt x="0" y="17083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rot="-285952">
            <a:off x="16829893" y="6107314"/>
            <a:ext cx="401922" cy="678349"/>
          </a:xfrm>
          <a:custGeom>
            <a:avLst/>
            <a:gdLst/>
            <a:ahLst/>
            <a:cxnLst/>
            <a:rect l="l" t="t" r="r" b="b"/>
            <a:pathLst>
              <a:path w="401922" h="678349">
                <a:moveTo>
                  <a:pt x="0" y="0"/>
                </a:moveTo>
                <a:lnTo>
                  <a:pt x="401922" y="0"/>
                </a:lnTo>
                <a:lnTo>
                  <a:pt x="401922" y="678349"/>
                </a:lnTo>
                <a:lnTo>
                  <a:pt x="0" y="6783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8" name="TextBox 8"/>
          <p:cNvSpPr txBox="1"/>
          <p:nvPr/>
        </p:nvSpPr>
        <p:spPr>
          <a:xfrm>
            <a:off x="2436395" y="2631221"/>
            <a:ext cx="4837470" cy="2105021"/>
          </a:xfrm>
          <a:prstGeom prst="rect">
            <a:avLst/>
          </a:prstGeom>
        </p:spPr>
        <p:txBody>
          <a:bodyPr lIns="0" tIns="0" rIns="0" bIns="0" rtlCol="0" anchor="t">
            <a:spAutoFit/>
          </a:bodyPr>
          <a:lstStyle/>
          <a:p>
            <a:pPr algn="ctr">
              <a:lnSpc>
                <a:spcPts val="7649"/>
              </a:lnSpc>
            </a:pPr>
            <a:r>
              <a:rPr lang="en-US" sz="8499" spc="84" dirty="0">
                <a:solidFill>
                  <a:srgbClr val="000000"/>
                </a:solidFill>
                <a:latin typeface="Espa"/>
              </a:rPr>
              <a:t>CALL TO ACTION</a:t>
            </a:r>
          </a:p>
        </p:txBody>
      </p:sp>
      <p:sp>
        <p:nvSpPr>
          <p:cNvPr id="10" name="TextBox 10"/>
          <p:cNvSpPr txBox="1"/>
          <p:nvPr/>
        </p:nvSpPr>
        <p:spPr>
          <a:xfrm>
            <a:off x="8153401" y="3173774"/>
            <a:ext cx="6686354" cy="605935"/>
          </a:xfrm>
          <a:prstGeom prst="rect">
            <a:avLst/>
          </a:prstGeom>
        </p:spPr>
        <p:txBody>
          <a:bodyPr wrap="square" lIns="0" tIns="0" rIns="0" bIns="0" rtlCol="0" anchor="t">
            <a:spAutoFit/>
          </a:bodyPr>
          <a:lstStyle/>
          <a:p>
            <a:pPr algn="l">
              <a:lnSpc>
                <a:spcPts val="4500"/>
              </a:lnSpc>
            </a:pPr>
            <a:r>
              <a:rPr lang="en-US" sz="4500" spc="45" dirty="0">
                <a:solidFill>
                  <a:srgbClr val="000000"/>
                </a:solidFill>
                <a:latin typeface="Espa"/>
              </a:rPr>
              <a:t>A FEW POINTERS FOR SCALABILITY</a:t>
            </a:r>
            <a:r>
              <a:rPr lang="en-US" sz="4500" b="1" spc="45" dirty="0">
                <a:solidFill>
                  <a:srgbClr val="000000"/>
                </a:solidFill>
                <a:latin typeface="Espa"/>
              </a:rPr>
              <a:t>*</a:t>
            </a:r>
          </a:p>
        </p:txBody>
      </p:sp>
      <p:sp>
        <p:nvSpPr>
          <p:cNvPr id="12" name="TextBox 12"/>
          <p:cNvSpPr txBox="1"/>
          <p:nvPr/>
        </p:nvSpPr>
        <p:spPr>
          <a:xfrm>
            <a:off x="7215826" y="4010072"/>
            <a:ext cx="8252774" cy="1231106"/>
          </a:xfrm>
          <a:prstGeom prst="rect">
            <a:avLst/>
          </a:prstGeom>
        </p:spPr>
        <p:txBody>
          <a:bodyPr wrap="square" lIns="0" tIns="0" rIns="0" bIns="0" rtlCol="0" anchor="t">
            <a:spAutoFit/>
          </a:bodyPr>
          <a:lstStyle/>
          <a:p>
            <a:pPr>
              <a:lnSpc>
                <a:spcPts val="3240"/>
              </a:lnSpc>
            </a:pPr>
            <a:r>
              <a:rPr lang="en-US" sz="2700" spc="27" dirty="0" err="1">
                <a:solidFill>
                  <a:srgbClr val="000000"/>
                </a:solidFill>
                <a:latin typeface="Kollektif"/>
              </a:rPr>
              <a:t>DSPy</a:t>
            </a:r>
            <a:r>
              <a:rPr lang="en-US" sz="2700" spc="27" dirty="0">
                <a:solidFill>
                  <a:srgbClr val="000000"/>
                </a:solidFill>
                <a:latin typeface="Kollektif"/>
              </a:rPr>
              <a:t> Integration, AI firewall. More general agents for contributing to fetch.ai ecosystem and </a:t>
            </a:r>
            <a:r>
              <a:rPr lang="en-US" sz="2400" spc="27" dirty="0">
                <a:solidFill>
                  <a:srgbClr val="000000"/>
                </a:solidFill>
                <a:latin typeface="Kollektif"/>
              </a:rPr>
              <a:t>more powerful local </a:t>
            </a:r>
            <a:r>
              <a:rPr lang="en-US" sz="2400" spc="32" dirty="0">
                <a:solidFill>
                  <a:srgbClr val="000000"/>
                </a:solidFill>
                <a:latin typeface="Kollektif"/>
              </a:rPr>
              <a:t>LLMs.</a:t>
            </a:r>
            <a:endParaRPr lang="en-US" sz="2700" spc="27" dirty="0">
              <a:solidFill>
                <a:srgbClr val="000000"/>
              </a:solidFill>
              <a:latin typeface="Kollektif"/>
            </a:endParaRPr>
          </a:p>
        </p:txBody>
      </p:sp>
      <p:sp>
        <p:nvSpPr>
          <p:cNvPr id="13" name="TextBox 13"/>
          <p:cNvSpPr txBox="1"/>
          <p:nvPr/>
        </p:nvSpPr>
        <p:spPr>
          <a:xfrm>
            <a:off x="7215826" y="5539604"/>
            <a:ext cx="8355486" cy="1909754"/>
          </a:xfrm>
          <a:prstGeom prst="rect">
            <a:avLst/>
          </a:prstGeom>
        </p:spPr>
        <p:txBody>
          <a:bodyPr wrap="square" lIns="0" tIns="0" rIns="0" bIns="0" rtlCol="0" anchor="t">
            <a:spAutoFit/>
          </a:bodyPr>
          <a:lstStyle/>
          <a:p>
            <a:pPr>
              <a:lnSpc>
                <a:spcPts val="3840"/>
              </a:lnSpc>
            </a:pPr>
            <a:r>
              <a:rPr lang="en-US" sz="2800" spc="32" dirty="0">
                <a:solidFill>
                  <a:srgbClr val="000000"/>
                </a:solidFill>
                <a:latin typeface="Kollektif"/>
              </a:rPr>
              <a:t>Chatbot for individual users to confidentially find out how their pricing might change in certain situations.</a:t>
            </a:r>
          </a:p>
          <a:p>
            <a:pPr>
              <a:lnSpc>
                <a:spcPts val="3840"/>
              </a:lnSpc>
            </a:pPr>
            <a:r>
              <a:rPr lang="en-US" sz="2800" spc="32" dirty="0">
                <a:solidFill>
                  <a:srgbClr val="000000"/>
                </a:solidFill>
                <a:latin typeface="Kollektif"/>
              </a:rPr>
              <a:t>Validate and improve prompt and flow architecture.</a:t>
            </a:r>
          </a:p>
        </p:txBody>
      </p:sp>
      <p:sp>
        <p:nvSpPr>
          <p:cNvPr id="14" name="TextBox 8">
            <a:extLst>
              <a:ext uri="{FF2B5EF4-FFF2-40B4-BE49-F238E27FC236}">
                <a16:creationId xmlns:a16="http://schemas.microsoft.com/office/drawing/2014/main" id="{9C947D49-E995-2689-67B1-9999C105BD3F}"/>
              </a:ext>
            </a:extLst>
          </p:cNvPr>
          <p:cNvSpPr txBox="1"/>
          <p:nvPr/>
        </p:nvSpPr>
        <p:spPr>
          <a:xfrm>
            <a:off x="2351059" y="5446970"/>
            <a:ext cx="4837470" cy="1354217"/>
          </a:xfrm>
          <a:prstGeom prst="rect">
            <a:avLst/>
          </a:prstGeom>
        </p:spPr>
        <p:txBody>
          <a:bodyPr lIns="0" tIns="0" rIns="0" bIns="0" rtlCol="0" anchor="t">
            <a:spAutoFit/>
          </a:bodyPr>
          <a:lstStyle/>
          <a:p>
            <a:pPr algn="ctr"/>
            <a:r>
              <a:rPr lang="en-US" sz="4400" b="1" spc="84" dirty="0">
                <a:solidFill>
                  <a:srgbClr val="000000"/>
                </a:solidFill>
                <a:latin typeface="Espa"/>
              </a:rPr>
              <a:t>*</a:t>
            </a:r>
            <a:r>
              <a:rPr lang="en-US" sz="4400" spc="84" dirty="0">
                <a:solidFill>
                  <a:srgbClr val="000000"/>
                </a:solidFill>
                <a:latin typeface="Espa"/>
              </a:rPr>
              <a:t>(HOW TO MAKE BOBS LIFE EASIER)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9879198" y="1373407"/>
            <a:ext cx="7017214" cy="10103318"/>
          </a:xfrm>
          <a:custGeom>
            <a:avLst/>
            <a:gdLst/>
            <a:ahLst/>
            <a:cxnLst/>
            <a:rect l="l" t="t" r="r" b="b"/>
            <a:pathLst>
              <a:path w="7017214" h="10103318">
                <a:moveTo>
                  <a:pt x="0" y="0"/>
                </a:moveTo>
                <a:lnTo>
                  <a:pt x="7017214" y="0"/>
                </a:lnTo>
                <a:lnTo>
                  <a:pt x="7017214" y="10103319"/>
                </a:lnTo>
                <a:lnTo>
                  <a:pt x="0" y="1010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9479760" y="829240"/>
            <a:ext cx="7017214" cy="10103318"/>
          </a:xfrm>
          <a:custGeom>
            <a:avLst/>
            <a:gdLst/>
            <a:ahLst/>
            <a:cxnLst/>
            <a:rect l="l" t="t" r="r" b="b"/>
            <a:pathLst>
              <a:path w="7017214" h="10103318">
                <a:moveTo>
                  <a:pt x="0" y="0"/>
                </a:moveTo>
                <a:lnTo>
                  <a:pt x="7017214" y="0"/>
                </a:lnTo>
                <a:lnTo>
                  <a:pt x="7017214" y="10103318"/>
                </a:lnTo>
                <a:lnTo>
                  <a:pt x="0" y="101033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rot="517724">
            <a:off x="4424982" y="6903508"/>
            <a:ext cx="1223622" cy="345673"/>
          </a:xfrm>
          <a:custGeom>
            <a:avLst/>
            <a:gdLst/>
            <a:ahLst/>
            <a:cxnLst/>
            <a:rect l="l" t="t" r="r" b="b"/>
            <a:pathLst>
              <a:path w="1223622" h="345673">
                <a:moveTo>
                  <a:pt x="0" y="0"/>
                </a:moveTo>
                <a:lnTo>
                  <a:pt x="1223622" y="0"/>
                </a:lnTo>
                <a:lnTo>
                  <a:pt x="1223622" y="345674"/>
                </a:lnTo>
                <a:lnTo>
                  <a:pt x="0" y="3456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rot="-2365282">
            <a:off x="1481078" y="2459816"/>
            <a:ext cx="1461430" cy="928008"/>
          </a:xfrm>
          <a:custGeom>
            <a:avLst/>
            <a:gdLst/>
            <a:ahLst/>
            <a:cxnLst/>
            <a:rect l="l" t="t" r="r" b="b"/>
            <a:pathLst>
              <a:path w="1461430" h="928008">
                <a:moveTo>
                  <a:pt x="0" y="0"/>
                </a:moveTo>
                <a:lnTo>
                  <a:pt x="1461431" y="0"/>
                </a:lnTo>
                <a:lnTo>
                  <a:pt x="1461431" y="928008"/>
                </a:lnTo>
                <a:lnTo>
                  <a:pt x="0" y="9280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rot="898632">
            <a:off x="17413978" y="5365583"/>
            <a:ext cx="1050110" cy="1335076"/>
          </a:xfrm>
          <a:custGeom>
            <a:avLst/>
            <a:gdLst/>
            <a:ahLst/>
            <a:cxnLst/>
            <a:rect l="l" t="t" r="r" b="b"/>
            <a:pathLst>
              <a:path w="1050110" h="1335076">
                <a:moveTo>
                  <a:pt x="0" y="0"/>
                </a:moveTo>
                <a:lnTo>
                  <a:pt x="1050110" y="0"/>
                </a:lnTo>
                <a:lnTo>
                  <a:pt x="1050110" y="1335075"/>
                </a:lnTo>
                <a:lnTo>
                  <a:pt x="0" y="13350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1352666" y="5395164"/>
            <a:ext cx="5259516" cy="875240"/>
          </a:xfrm>
          <a:prstGeom prst="rect">
            <a:avLst/>
          </a:prstGeom>
        </p:spPr>
        <p:txBody>
          <a:bodyPr lIns="0" tIns="0" rIns="0" bIns="0" rtlCol="0" anchor="t">
            <a:spAutoFit/>
          </a:bodyPr>
          <a:lstStyle/>
          <a:p>
            <a:pPr algn="ctr">
              <a:lnSpc>
                <a:spcPts val="4500"/>
              </a:lnSpc>
            </a:pPr>
            <a:r>
              <a:rPr lang="en-US" sz="11500" spc="45" dirty="0">
                <a:solidFill>
                  <a:srgbClr val="000000"/>
                </a:solidFill>
                <a:latin typeface="Espa"/>
              </a:rPr>
              <a:t>Q&amp;A TIME</a:t>
            </a:r>
          </a:p>
        </p:txBody>
      </p:sp>
      <p:sp>
        <p:nvSpPr>
          <p:cNvPr id="16" name="TextBox 8">
            <a:extLst>
              <a:ext uri="{FF2B5EF4-FFF2-40B4-BE49-F238E27FC236}">
                <a16:creationId xmlns:a16="http://schemas.microsoft.com/office/drawing/2014/main" id="{FB79F238-9E48-43F3-CF02-8CE8C66E2F6B}"/>
              </a:ext>
            </a:extLst>
          </p:cNvPr>
          <p:cNvSpPr txBox="1"/>
          <p:nvPr/>
        </p:nvSpPr>
        <p:spPr>
          <a:xfrm>
            <a:off x="9900930" y="3086100"/>
            <a:ext cx="6443310" cy="4711803"/>
          </a:xfrm>
          <a:prstGeom prst="rect">
            <a:avLst/>
          </a:prstGeom>
        </p:spPr>
        <p:txBody>
          <a:bodyPr wrap="square" lIns="0" tIns="0" rIns="0" bIns="0" rtlCol="0" anchor="t">
            <a:spAutoFit/>
          </a:bodyPr>
          <a:lstStyle/>
          <a:p>
            <a:pPr algn="ctr">
              <a:lnSpc>
                <a:spcPts val="7649"/>
              </a:lnSpc>
            </a:pPr>
            <a:r>
              <a:rPr lang="en-US" sz="7200" spc="84" dirty="0">
                <a:solidFill>
                  <a:srgbClr val="000000"/>
                </a:solidFill>
                <a:latin typeface="Espa"/>
              </a:rPr>
              <a:t>REACH OUT TO US!</a:t>
            </a:r>
          </a:p>
          <a:p>
            <a:pPr marL="342900" indent="-342900">
              <a:lnSpc>
                <a:spcPts val="7649"/>
              </a:lnSpc>
              <a:buFont typeface="Arial" panose="020B0604020202020204" pitchFamily="34" charset="0"/>
              <a:buChar char="•"/>
            </a:pPr>
            <a:r>
              <a:rPr lang="sv-SE" sz="2800" b="1" spc="84" dirty="0">
                <a:solidFill>
                  <a:srgbClr val="000000"/>
                </a:solidFill>
                <a:latin typeface="Kollektif" panose="020B0604020202020204" charset="0"/>
                <a:cs typeface="DokChampa" panose="020B0502040204020203" pitchFamily="34" charset="-34"/>
              </a:rPr>
              <a:t>arpitavisen9@gmail.com</a:t>
            </a:r>
          </a:p>
          <a:p>
            <a:pPr marL="342900" indent="-342900">
              <a:lnSpc>
                <a:spcPts val="7649"/>
              </a:lnSpc>
              <a:buFont typeface="Arial" panose="020B0604020202020204" pitchFamily="34" charset="0"/>
              <a:buChar char="•"/>
            </a:pPr>
            <a:r>
              <a:rPr lang="sv-SE" sz="2800" b="1" spc="84" dirty="0">
                <a:solidFill>
                  <a:srgbClr val="000000"/>
                </a:solidFill>
                <a:latin typeface="Kollektif" panose="020B0604020202020204" charset="0"/>
                <a:cs typeface="DokChampa" panose="020B0502040204020203" pitchFamily="34" charset="-34"/>
              </a:rPr>
              <a:t>pavanpreet.gandhi@gmail.com</a:t>
            </a:r>
          </a:p>
          <a:p>
            <a:pPr marL="342900" indent="-342900">
              <a:lnSpc>
                <a:spcPts val="7649"/>
              </a:lnSpc>
              <a:buFont typeface="Arial" panose="020B0604020202020204" pitchFamily="34" charset="0"/>
              <a:buChar char="•"/>
            </a:pPr>
            <a:r>
              <a:rPr lang="sv-SE" sz="2800" b="1" spc="84" dirty="0">
                <a:solidFill>
                  <a:srgbClr val="000000"/>
                </a:solidFill>
                <a:latin typeface="Kollektif" panose="020B0604020202020204" charset="0"/>
                <a:cs typeface="DokChampa" panose="020B0502040204020203" pitchFamily="34" charset="-34"/>
              </a:rPr>
              <a:t>radek.kwasniak@gmail.com</a:t>
            </a:r>
          </a:p>
          <a:p>
            <a:pPr marL="342900" indent="-342900">
              <a:lnSpc>
                <a:spcPts val="7649"/>
              </a:lnSpc>
              <a:buFont typeface="Arial" panose="020B0604020202020204" pitchFamily="34" charset="0"/>
              <a:buChar char="•"/>
            </a:pPr>
            <a:r>
              <a:rPr lang="sv-SE" sz="2800" b="1" spc="84" dirty="0">
                <a:solidFill>
                  <a:srgbClr val="000000"/>
                </a:solidFill>
                <a:latin typeface="Kollektif" panose="020B0604020202020204" charset="0"/>
                <a:cs typeface="DokChampa" panose="020B0502040204020203" pitchFamily="34" charset="-34"/>
              </a:rPr>
              <a:t>abdurrahmanalsharefnu@gmail.com</a:t>
            </a:r>
            <a:endParaRPr lang="en-US" sz="2800" b="1" spc="84" dirty="0">
              <a:solidFill>
                <a:srgbClr val="000000"/>
              </a:solidFill>
              <a:latin typeface="Kollektif" panose="020B0604020202020204" charset="0"/>
              <a:cs typeface="DokChampa" panose="020B0502040204020203" pitchFamily="34" charset="-3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7669500" y="2826776"/>
            <a:ext cx="2892340" cy="120952"/>
          </a:xfrm>
          <a:custGeom>
            <a:avLst/>
            <a:gdLst/>
            <a:ahLst/>
            <a:cxnLst/>
            <a:rect l="l" t="t" r="r" b="b"/>
            <a:pathLst>
              <a:path w="2892340" h="120952">
                <a:moveTo>
                  <a:pt x="0" y="0"/>
                </a:moveTo>
                <a:lnTo>
                  <a:pt x="2892339" y="0"/>
                </a:lnTo>
                <a:lnTo>
                  <a:pt x="2892339" y="120952"/>
                </a:lnTo>
                <a:lnTo>
                  <a:pt x="0" y="120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a:spLocks noGrp="1" noRot="1" noMove="1" noResize="1" noEditPoints="1" noAdjustHandles="1" noChangeArrowheads="1" noChangeShapeType="1"/>
          </p:cNvSpPr>
          <p:nvPr/>
        </p:nvSpPr>
        <p:spPr>
          <a:xfrm>
            <a:off x="1681506" y="3718779"/>
            <a:ext cx="3271494" cy="2960657"/>
          </a:xfrm>
          <a:custGeom>
            <a:avLst/>
            <a:gdLst/>
            <a:ahLst/>
            <a:cxnLst/>
            <a:rect l="l" t="t" r="r" b="b"/>
            <a:pathLst>
              <a:path w="3908750" h="3553409">
                <a:moveTo>
                  <a:pt x="0" y="0"/>
                </a:moveTo>
                <a:lnTo>
                  <a:pt x="3908750" y="0"/>
                </a:lnTo>
                <a:lnTo>
                  <a:pt x="3908750" y="3553408"/>
                </a:lnTo>
                <a:lnTo>
                  <a:pt x="0" y="3553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a:spLocks noGrp="1" noRot="1" noMove="1" noResize="1" noEditPoints="1" noAdjustHandles="1" noChangeArrowheads="1" noChangeShapeType="1"/>
          </p:cNvSpPr>
          <p:nvPr/>
        </p:nvSpPr>
        <p:spPr>
          <a:xfrm>
            <a:off x="1491006" y="3477397"/>
            <a:ext cx="3271494" cy="2960657"/>
          </a:xfrm>
          <a:custGeom>
            <a:avLst/>
            <a:gdLst/>
            <a:ahLst/>
            <a:cxnLst/>
            <a:rect l="l" t="t" r="r" b="b"/>
            <a:pathLst>
              <a:path w="3908750" h="3553409">
                <a:moveTo>
                  <a:pt x="0" y="0"/>
                </a:moveTo>
                <a:lnTo>
                  <a:pt x="3908750" y="0"/>
                </a:lnTo>
                <a:lnTo>
                  <a:pt x="3908750" y="3553409"/>
                </a:lnTo>
                <a:lnTo>
                  <a:pt x="0" y="3553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6" name="Freeform 16"/>
          <p:cNvSpPr/>
          <p:nvPr/>
        </p:nvSpPr>
        <p:spPr>
          <a:xfrm rot="898632">
            <a:off x="14608866" y="677837"/>
            <a:ext cx="1050110" cy="1335076"/>
          </a:xfrm>
          <a:custGeom>
            <a:avLst/>
            <a:gdLst/>
            <a:ahLst/>
            <a:cxnLst/>
            <a:rect l="l" t="t" r="r" b="b"/>
            <a:pathLst>
              <a:path w="1050110" h="1335076">
                <a:moveTo>
                  <a:pt x="0" y="0"/>
                </a:moveTo>
                <a:lnTo>
                  <a:pt x="1050110" y="0"/>
                </a:lnTo>
                <a:lnTo>
                  <a:pt x="1050110" y="1335076"/>
                </a:lnTo>
                <a:lnTo>
                  <a:pt x="0" y="13350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7" name="Freeform 17"/>
          <p:cNvSpPr/>
          <p:nvPr/>
        </p:nvSpPr>
        <p:spPr>
          <a:xfrm>
            <a:off x="3068529" y="1363087"/>
            <a:ext cx="710166" cy="1018159"/>
          </a:xfrm>
          <a:custGeom>
            <a:avLst/>
            <a:gdLst/>
            <a:ahLst/>
            <a:cxnLst/>
            <a:rect l="l" t="t" r="r" b="b"/>
            <a:pathLst>
              <a:path w="710166" h="1018159">
                <a:moveTo>
                  <a:pt x="0" y="0"/>
                </a:moveTo>
                <a:lnTo>
                  <a:pt x="710166" y="0"/>
                </a:lnTo>
                <a:lnTo>
                  <a:pt x="710166" y="1018159"/>
                </a:lnTo>
                <a:lnTo>
                  <a:pt x="0" y="101815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8" name="Freeform 18"/>
          <p:cNvSpPr/>
          <p:nvPr/>
        </p:nvSpPr>
        <p:spPr>
          <a:xfrm rot="-285952">
            <a:off x="11946633" y="5397690"/>
            <a:ext cx="401922" cy="678349"/>
          </a:xfrm>
          <a:custGeom>
            <a:avLst/>
            <a:gdLst/>
            <a:ahLst/>
            <a:cxnLst/>
            <a:rect l="l" t="t" r="r" b="b"/>
            <a:pathLst>
              <a:path w="401922" h="678349">
                <a:moveTo>
                  <a:pt x="0" y="0"/>
                </a:moveTo>
                <a:lnTo>
                  <a:pt x="401922" y="0"/>
                </a:lnTo>
                <a:lnTo>
                  <a:pt x="401922" y="678349"/>
                </a:lnTo>
                <a:lnTo>
                  <a:pt x="0" y="67834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9" name="TextBox 19"/>
          <p:cNvSpPr txBox="1"/>
          <p:nvPr/>
        </p:nvSpPr>
        <p:spPr>
          <a:xfrm>
            <a:off x="6083745" y="1340911"/>
            <a:ext cx="6063850" cy="1142965"/>
          </a:xfrm>
          <a:prstGeom prst="rect">
            <a:avLst/>
          </a:prstGeom>
        </p:spPr>
        <p:txBody>
          <a:bodyPr lIns="0" tIns="0" rIns="0" bIns="0" rtlCol="0" anchor="t">
            <a:spAutoFit/>
          </a:bodyPr>
          <a:lstStyle/>
          <a:p>
            <a:pPr algn="ctr">
              <a:lnSpc>
                <a:spcPts val="7649"/>
              </a:lnSpc>
            </a:pPr>
            <a:r>
              <a:rPr lang="en-US" sz="8499" spc="84" dirty="0">
                <a:solidFill>
                  <a:srgbClr val="000000"/>
                </a:solidFill>
                <a:latin typeface="Espa"/>
              </a:rPr>
              <a:t>THE TEAM</a:t>
            </a:r>
          </a:p>
        </p:txBody>
      </p:sp>
      <p:sp>
        <p:nvSpPr>
          <p:cNvPr id="20" name="TextBox 20"/>
          <p:cNvSpPr txBox="1"/>
          <p:nvPr/>
        </p:nvSpPr>
        <p:spPr>
          <a:xfrm>
            <a:off x="1123939" y="6983849"/>
            <a:ext cx="4005628" cy="384721"/>
          </a:xfrm>
          <a:prstGeom prst="rect">
            <a:avLst/>
          </a:prstGeom>
        </p:spPr>
        <p:txBody>
          <a:bodyPr wrap="square" lIns="0" tIns="0" rIns="0" bIns="0" rtlCol="0" anchor="t">
            <a:spAutoFit/>
          </a:bodyPr>
          <a:lstStyle/>
          <a:p>
            <a:pPr algn="ctr">
              <a:lnSpc>
                <a:spcPts val="3000"/>
              </a:lnSpc>
            </a:pPr>
            <a:r>
              <a:rPr lang="en-US" sz="3000" dirty="0">
                <a:solidFill>
                  <a:srgbClr val="000000"/>
                </a:solidFill>
                <a:latin typeface="Kollektif Bold"/>
              </a:rPr>
              <a:t>Arpita Visen</a:t>
            </a:r>
          </a:p>
        </p:txBody>
      </p:sp>
      <p:sp>
        <p:nvSpPr>
          <p:cNvPr id="22" name="TextBox 22"/>
          <p:cNvSpPr txBox="1"/>
          <p:nvPr/>
        </p:nvSpPr>
        <p:spPr>
          <a:xfrm>
            <a:off x="5129567" y="7022109"/>
            <a:ext cx="4005628" cy="384721"/>
          </a:xfrm>
          <a:prstGeom prst="rect">
            <a:avLst/>
          </a:prstGeom>
        </p:spPr>
        <p:txBody>
          <a:bodyPr lIns="0" tIns="0" rIns="0" bIns="0" rtlCol="0" anchor="t">
            <a:spAutoFit/>
          </a:bodyPr>
          <a:lstStyle/>
          <a:p>
            <a:pPr algn="ctr">
              <a:lnSpc>
                <a:spcPts val="3000"/>
              </a:lnSpc>
            </a:pPr>
            <a:r>
              <a:rPr lang="en-US" sz="3000" dirty="0" err="1">
                <a:solidFill>
                  <a:srgbClr val="000000"/>
                </a:solidFill>
                <a:latin typeface="Kollektif Bold"/>
              </a:rPr>
              <a:t>Pavanpreet</a:t>
            </a:r>
            <a:r>
              <a:rPr lang="en-US" sz="3000" dirty="0">
                <a:solidFill>
                  <a:srgbClr val="000000"/>
                </a:solidFill>
                <a:latin typeface="Kollektif Bold"/>
              </a:rPr>
              <a:t> Gandhi</a:t>
            </a:r>
          </a:p>
        </p:txBody>
      </p:sp>
      <p:sp>
        <p:nvSpPr>
          <p:cNvPr id="23" name="TextBox 23"/>
          <p:cNvSpPr txBox="1"/>
          <p:nvPr/>
        </p:nvSpPr>
        <p:spPr>
          <a:xfrm>
            <a:off x="1127568" y="7467798"/>
            <a:ext cx="4005628" cy="410369"/>
          </a:xfrm>
          <a:prstGeom prst="rect">
            <a:avLst/>
          </a:prstGeom>
        </p:spPr>
        <p:txBody>
          <a:bodyPr wrap="square" lIns="0" tIns="0" rIns="0" bIns="0" rtlCol="0" anchor="t">
            <a:spAutoFit/>
          </a:bodyPr>
          <a:lstStyle/>
          <a:p>
            <a:pPr algn="ctr">
              <a:lnSpc>
                <a:spcPts val="3240"/>
              </a:lnSpc>
            </a:pPr>
            <a:r>
              <a:rPr lang="en-US" sz="2700" dirty="0">
                <a:solidFill>
                  <a:srgbClr val="000000"/>
                </a:solidFill>
                <a:latin typeface="Kollektif"/>
              </a:rPr>
              <a:t>Product Manager</a:t>
            </a:r>
          </a:p>
        </p:txBody>
      </p:sp>
      <p:sp>
        <p:nvSpPr>
          <p:cNvPr id="25" name="TextBox 25"/>
          <p:cNvSpPr txBox="1"/>
          <p:nvPr/>
        </p:nvSpPr>
        <p:spPr>
          <a:xfrm>
            <a:off x="5129567" y="7478317"/>
            <a:ext cx="4005628" cy="410369"/>
          </a:xfrm>
          <a:prstGeom prst="rect">
            <a:avLst/>
          </a:prstGeom>
        </p:spPr>
        <p:txBody>
          <a:bodyPr lIns="0" tIns="0" rIns="0" bIns="0" rtlCol="0" anchor="t">
            <a:spAutoFit/>
          </a:bodyPr>
          <a:lstStyle/>
          <a:p>
            <a:pPr algn="ctr">
              <a:lnSpc>
                <a:spcPts val="3240"/>
              </a:lnSpc>
            </a:pPr>
            <a:r>
              <a:rPr lang="en-US" sz="2700" dirty="0">
                <a:solidFill>
                  <a:srgbClr val="000000"/>
                </a:solidFill>
                <a:latin typeface="Kollektif"/>
              </a:rPr>
              <a:t>Data Scientist</a:t>
            </a:r>
          </a:p>
        </p:txBody>
      </p:sp>
      <p:sp>
        <p:nvSpPr>
          <p:cNvPr id="27" name="Freeform 4">
            <a:extLst>
              <a:ext uri="{FF2B5EF4-FFF2-40B4-BE49-F238E27FC236}">
                <a16:creationId xmlns:a16="http://schemas.microsoft.com/office/drawing/2014/main" id="{F8050838-692F-2481-A2E0-C73DEEFF6004}"/>
              </a:ext>
            </a:extLst>
          </p:cNvPr>
          <p:cNvSpPr>
            <a:spLocks noGrp="1" noRot="1" noMove="1" noResize="1" noEditPoints="1" noAdjustHandles="1" noChangeArrowheads="1" noChangeShapeType="1"/>
          </p:cNvSpPr>
          <p:nvPr/>
        </p:nvSpPr>
        <p:spPr>
          <a:xfrm>
            <a:off x="5590256" y="3858644"/>
            <a:ext cx="3271494" cy="2960657"/>
          </a:xfrm>
          <a:custGeom>
            <a:avLst/>
            <a:gdLst/>
            <a:ahLst/>
            <a:cxnLst/>
            <a:rect l="l" t="t" r="r" b="b"/>
            <a:pathLst>
              <a:path w="3908750" h="3553409">
                <a:moveTo>
                  <a:pt x="0" y="0"/>
                </a:moveTo>
                <a:lnTo>
                  <a:pt x="3908750" y="0"/>
                </a:lnTo>
                <a:lnTo>
                  <a:pt x="3908750" y="3553408"/>
                </a:lnTo>
                <a:lnTo>
                  <a:pt x="0" y="3553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8" name="Freeform 7">
            <a:extLst>
              <a:ext uri="{FF2B5EF4-FFF2-40B4-BE49-F238E27FC236}">
                <a16:creationId xmlns:a16="http://schemas.microsoft.com/office/drawing/2014/main" id="{E550298B-E1A4-02DF-BE0E-8138AF02CB16}"/>
              </a:ext>
            </a:extLst>
          </p:cNvPr>
          <p:cNvSpPr>
            <a:spLocks noGrp="1" noRot="1" noMove="1" noResize="1" noEditPoints="1" noAdjustHandles="1" noChangeArrowheads="1" noChangeShapeType="1"/>
          </p:cNvSpPr>
          <p:nvPr/>
        </p:nvSpPr>
        <p:spPr>
          <a:xfrm>
            <a:off x="5399756" y="3617262"/>
            <a:ext cx="3271494" cy="2960657"/>
          </a:xfrm>
          <a:custGeom>
            <a:avLst/>
            <a:gdLst/>
            <a:ahLst/>
            <a:cxnLst/>
            <a:rect l="l" t="t" r="r" b="b"/>
            <a:pathLst>
              <a:path w="3908750" h="3553409">
                <a:moveTo>
                  <a:pt x="0" y="0"/>
                </a:moveTo>
                <a:lnTo>
                  <a:pt x="3908750" y="0"/>
                </a:lnTo>
                <a:lnTo>
                  <a:pt x="3908750" y="3553409"/>
                </a:lnTo>
                <a:lnTo>
                  <a:pt x="0" y="3553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9" name="Freeform 4">
            <a:extLst>
              <a:ext uri="{FF2B5EF4-FFF2-40B4-BE49-F238E27FC236}">
                <a16:creationId xmlns:a16="http://schemas.microsoft.com/office/drawing/2014/main" id="{5F535371-5310-904A-2AB5-D1EBF2F32C5B}"/>
              </a:ext>
            </a:extLst>
          </p:cNvPr>
          <p:cNvSpPr>
            <a:spLocks noGrp="1" noRot="1" noMove="1" noResize="1" noEditPoints="1" noAdjustHandles="1" noChangeArrowheads="1" noChangeShapeType="1"/>
          </p:cNvSpPr>
          <p:nvPr/>
        </p:nvSpPr>
        <p:spPr>
          <a:xfrm>
            <a:off x="9616752" y="3858644"/>
            <a:ext cx="3271494" cy="2960657"/>
          </a:xfrm>
          <a:custGeom>
            <a:avLst/>
            <a:gdLst/>
            <a:ahLst/>
            <a:cxnLst/>
            <a:rect l="l" t="t" r="r" b="b"/>
            <a:pathLst>
              <a:path w="3908750" h="3553409">
                <a:moveTo>
                  <a:pt x="0" y="0"/>
                </a:moveTo>
                <a:lnTo>
                  <a:pt x="3908750" y="0"/>
                </a:lnTo>
                <a:lnTo>
                  <a:pt x="3908750" y="3553408"/>
                </a:lnTo>
                <a:lnTo>
                  <a:pt x="0" y="3553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0" name="Freeform 7">
            <a:extLst>
              <a:ext uri="{FF2B5EF4-FFF2-40B4-BE49-F238E27FC236}">
                <a16:creationId xmlns:a16="http://schemas.microsoft.com/office/drawing/2014/main" id="{6FF20A02-7019-D25A-2D82-0C8CE972B574}"/>
              </a:ext>
            </a:extLst>
          </p:cNvPr>
          <p:cNvSpPr>
            <a:spLocks noGrp="1" noRot="1" noMove="1" noResize="1" noEditPoints="1" noAdjustHandles="1" noChangeArrowheads="1" noChangeShapeType="1"/>
          </p:cNvSpPr>
          <p:nvPr/>
        </p:nvSpPr>
        <p:spPr>
          <a:xfrm>
            <a:off x="9426252" y="3617262"/>
            <a:ext cx="3271494" cy="2960657"/>
          </a:xfrm>
          <a:custGeom>
            <a:avLst/>
            <a:gdLst/>
            <a:ahLst/>
            <a:cxnLst/>
            <a:rect l="l" t="t" r="r" b="b"/>
            <a:pathLst>
              <a:path w="3908750" h="3553409">
                <a:moveTo>
                  <a:pt x="0" y="0"/>
                </a:moveTo>
                <a:lnTo>
                  <a:pt x="3908750" y="0"/>
                </a:lnTo>
                <a:lnTo>
                  <a:pt x="3908750" y="3553409"/>
                </a:lnTo>
                <a:lnTo>
                  <a:pt x="0" y="3553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35" name="Freeform 4">
            <a:extLst>
              <a:ext uri="{FF2B5EF4-FFF2-40B4-BE49-F238E27FC236}">
                <a16:creationId xmlns:a16="http://schemas.microsoft.com/office/drawing/2014/main" id="{7B38CB7C-2735-437B-CCEB-EE925450E79A}"/>
              </a:ext>
            </a:extLst>
          </p:cNvPr>
          <p:cNvSpPr>
            <a:spLocks noGrp="1" noRot="1" noMove="1" noResize="1" noEditPoints="1" noAdjustHandles="1" noChangeArrowheads="1" noChangeShapeType="1"/>
          </p:cNvSpPr>
          <p:nvPr/>
        </p:nvSpPr>
        <p:spPr>
          <a:xfrm>
            <a:off x="13650467" y="3904553"/>
            <a:ext cx="3271494" cy="2960657"/>
          </a:xfrm>
          <a:custGeom>
            <a:avLst/>
            <a:gdLst/>
            <a:ahLst/>
            <a:cxnLst/>
            <a:rect l="l" t="t" r="r" b="b"/>
            <a:pathLst>
              <a:path w="3908750" h="3553409">
                <a:moveTo>
                  <a:pt x="0" y="0"/>
                </a:moveTo>
                <a:lnTo>
                  <a:pt x="3908750" y="0"/>
                </a:lnTo>
                <a:lnTo>
                  <a:pt x="3908750" y="3553408"/>
                </a:lnTo>
                <a:lnTo>
                  <a:pt x="0" y="3553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36" name="Freeform 7">
            <a:extLst>
              <a:ext uri="{FF2B5EF4-FFF2-40B4-BE49-F238E27FC236}">
                <a16:creationId xmlns:a16="http://schemas.microsoft.com/office/drawing/2014/main" id="{AB561717-7D2F-57F8-E80E-BD2E8FA5E940}"/>
              </a:ext>
            </a:extLst>
          </p:cNvPr>
          <p:cNvSpPr>
            <a:spLocks noGrp="1" noRot="1" noMove="1" noResize="1" noEditPoints="1" noAdjustHandles="1" noChangeArrowheads="1" noChangeShapeType="1"/>
          </p:cNvSpPr>
          <p:nvPr/>
        </p:nvSpPr>
        <p:spPr>
          <a:xfrm>
            <a:off x="13459967" y="3663171"/>
            <a:ext cx="3271494" cy="2960657"/>
          </a:xfrm>
          <a:custGeom>
            <a:avLst/>
            <a:gdLst/>
            <a:ahLst/>
            <a:cxnLst/>
            <a:rect l="l" t="t" r="r" b="b"/>
            <a:pathLst>
              <a:path w="3908750" h="3553409">
                <a:moveTo>
                  <a:pt x="0" y="0"/>
                </a:moveTo>
                <a:lnTo>
                  <a:pt x="3908750" y="0"/>
                </a:lnTo>
                <a:lnTo>
                  <a:pt x="3908750" y="3553409"/>
                </a:lnTo>
                <a:lnTo>
                  <a:pt x="0" y="35534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49" name="TextBox 22">
            <a:extLst>
              <a:ext uri="{FF2B5EF4-FFF2-40B4-BE49-F238E27FC236}">
                <a16:creationId xmlns:a16="http://schemas.microsoft.com/office/drawing/2014/main" id="{EC699FEA-C920-1904-33C1-52C31088DFC1}"/>
              </a:ext>
            </a:extLst>
          </p:cNvPr>
          <p:cNvSpPr txBox="1"/>
          <p:nvPr/>
        </p:nvSpPr>
        <p:spPr>
          <a:xfrm>
            <a:off x="9239923" y="6923197"/>
            <a:ext cx="4005628" cy="769441"/>
          </a:xfrm>
          <a:prstGeom prst="rect">
            <a:avLst/>
          </a:prstGeom>
        </p:spPr>
        <p:txBody>
          <a:bodyPr lIns="0" tIns="0" rIns="0" bIns="0" rtlCol="0" anchor="t">
            <a:spAutoFit/>
          </a:bodyPr>
          <a:lstStyle/>
          <a:p>
            <a:pPr algn="ctr">
              <a:lnSpc>
                <a:spcPts val="3000"/>
              </a:lnSpc>
            </a:pPr>
            <a:r>
              <a:rPr lang="en-US" sz="3000" dirty="0">
                <a:solidFill>
                  <a:srgbClr val="000000"/>
                </a:solidFill>
                <a:latin typeface="Kollektif Bold"/>
              </a:rPr>
              <a:t>Abdurrahman </a:t>
            </a:r>
            <a:r>
              <a:rPr lang="en-US" sz="3000" dirty="0" err="1">
                <a:solidFill>
                  <a:srgbClr val="000000"/>
                </a:solidFill>
                <a:latin typeface="Kollektif Bold"/>
              </a:rPr>
              <a:t>Alsharef</a:t>
            </a:r>
            <a:endParaRPr lang="en-US" sz="3000" dirty="0">
              <a:solidFill>
                <a:srgbClr val="000000"/>
              </a:solidFill>
              <a:latin typeface="Kollektif Bold"/>
            </a:endParaRPr>
          </a:p>
        </p:txBody>
      </p:sp>
      <p:sp>
        <p:nvSpPr>
          <p:cNvPr id="50" name="TextBox 22">
            <a:extLst>
              <a:ext uri="{FF2B5EF4-FFF2-40B4-BE49-F238E27FC236}">
                <a16:creationId xmlns:a16="http://schemas.microsoft.com/office/drawing/2014/main" id="{E1235310-2702-D975-894F-5E8F996C570F}"/>
              </a:ext>
            </a:extLst>
          </p:cNvPr>
          <p:cNvSpPr txBox="1"/>
          <p:nvPr/>
        </p:nvSpPr>
        <p:spPr>
          <a:xfrm>
            <a:off x="13350279" y="7022109"/>
            <a:ext cx="4005628" cy="384721"/>
          </a:xfrm>
          <a:prstGeom prst="rect">
            <a:avLst/>
          </a:prstGeom>
        </p:spPr>
        <p:txBody>
          <a:bodyPr lIns="0" tIns="0" rIns="0" bIns="0" rtlCol="0" anchor="t">
            <a:spAutoFit/>
          </a:bodyPr>
          <a:lstStyle/>
          <a:p>
            <a:pPr algn="ctr">
              <a:lnSpc>
                <a:spcPts val="3000"/>
              </a:lnSpc>
            </a:pPr>
            <a:r>
              <a:rPr lang="en-US" sz="3000" dirty="0">
                <a:solidFill>
                  <a:srgbClr val="000000"/>
                </a:solidFill>
                <a:latin typeface="Kollektif Bold"/>
              </a:rPr>
              <a:t>Radek </a:t>
            </a:r>
            <a:r>
              <a:rPr lang="en-US" sz="3000" dirty="0" err="1">
                <a:solidFill>
                  <a:srgbClr val="000000"/>
                </a:solidFill>
                <a:latin typeface="Kollektif Bold"/>
              </a:rPr>
              <a:t>Kwasniak</a:t>
            </a:r>
            <a:endParaRPr lang="en-US" sz="3000" dirty="0">
              <a:solidFill>
                <a:srgbClr val="000000"/>
              </a:solidFill>
              <a:latin typeface="Kollektif Bold"/>
            </a:endParaRPr>
          </a:p>
        </p:txBody>
      </p:sp>
      <p:sp>
        <p:nvSpPr>
          <p:cNvPr id="51" name="TextBox 25">
            <a:extLst>
              <a:ext uri="{FF2B5EF4-FFF2-40B4-BE49-F238E27FC236}">
                <a16:creationId xmlns:a16="http://schemas.microsoft.com/office/drawing/2014/main" id="{EA52551C-8230-75A0-DDD8-84B720742E99}"/>
              </a:ext>
            </a:extLst>
          </p:cNvPr>
          <p:cNvSpPr txBox="1"/>
          <p:nvPr/>
        </p:nvSpPr>
        <p:spPr>
          <a:xfrm>
            <a:off x="9239923" y="7852895"/>
            <a:ext cx="4005628" cy="410369"/>
          </a:xfrm>
          <a:prstGeom prst="rect">
            <a:avLst/>
          </a:prstGeom>
        </p:spPr>
        <p:txBody>
          <a:bodyPr lIns="0" tIns="0" rIns="0" bIns="0" rtlCol="0" anchor="t">
            <a:spAutoFit/>
          </a:bodyPr>
          <a:lstStyle/>
          <a:p>
            <a:pPr algn="ctr">
              <a:lnSpc>
                <a:spcPts val="3240"/>
              </a:lnSpc>
            </a:pPr>
            <a:r>
              <a:rPr lang="en-US" sz="2700" dirty="0">
                <a:solidFill>
                  <a:srgbClr val="000000"/>
                </a:solidFill>
                <a:latin typeface="Kollektif"/>
              </a:rPr>
              <a:t>Computer Science Student </a:t>
            </a:r>
          </a:p>
        </p:txBody>
      </p:sp>
      <p:sp>
        <p:nvSpPr>
          <p:cNvPr id="52" name="TextBox 25">
            <a:extLst>
              <a:ext uri="{FF2B5EF4-FFF2-40B4-BE49-F238E27FC236}">
                <a16:creationId xmlns:a16="http://schemas.microsoft.com/office/drawing/2014/main" id="{753870D6-31B2-FA7E-9621-97436DEBB768}"/>
              </a:ext>
            </a:extLst>
          </p:cNvPr>
          <p:cNvSpPr txBox="1"/>
          <p:nvPr/>
        </p:nvSpPr>
        <p:spPr>
          <a:xfrm>
            <a:off x="13350279" y="7467797"/>
            <a:ext cx="4005628" cy="410369"/>
          </a:xfrm>
          <a:prstGeom prst="rect">
            <a:avLst/>
          </a:prstGeom>
        </p:spPr>
        <p:txBody>
          <a:bodyPr lIns="0" tIns="0" rIns="0" bIns="0" rtlCol="0" anchor="t">
            <a:spAutoFit/>
          </a:bodyPr>
          <a:lstStyle/>
          <a:p>
            <a:pPr algn="ctr">
              <a:lnSpc>
                <a:spcPts val="3240"/>
              </a:lnSpc>
            </a:pPr>
            <a:r>
              <a:rPr lang="en-US" sz="2700" dirty="0">
                <a:solidFill>
                  <a:srgbClr val="000000"/>
                </a:solidFill>
                <a:latin typeface="Kollektif"/>
              </a:rPr>
              <a:t>Software Developer</a:t>
            </a:r>
          </a:p>
        </p:txBody>
      </p:sp>
      <p:pic>
        <p:nvPicPr>
          <p:cNvPr id="54" name="Picture 53">
            <a:extLst>
              <a:ext uri="{FF2B5EF4-FFF2-40B4-BE49-F238E27FC236}">
                <a16:creationId xmlns:a16="http://schemas.microsoft.com/office/drawing/2014/main" id="{1F765F7B-7D61-B1E9-B58D-44FD0000B462}"/>
              </a:ext>
            </a:extLst>
          </p:cNvPr>
          <p:cNvPicPr>
            <a:picLocks noChangeAspect="1"/>
          </p:cNvPicPr>
          <p:nvPr/>
        </p:nvPicPr>
        <p:blipFill rotWithShape="1">
          <a:blip r:embed="rId15">
            <a:extLst>
              <a:ext uri="{BEBA8EAE-BF5A-486C-A8C5-ECC9F3942E4B}">
                <a14:imgProps xmlns:a14="http://schemas.microsoft.com/office/drawing/2010/main">
                  <a14:imgLayer r:embed="rId16">
                    <a14:imgEffect>
                      <a14:sharpenSoften amount="54000"/>
                    </a14:imgEffect>
                  </a14:imgLayer>
                </a14:imgProps>
              </a:ext>
            </a:extLst>
          </a:blip>
          <a:srcRect l="6926" t="14947" r="10297" b="431"/>
          <a:stretch/>
        </p:blipFill>
        <p:spPr>
          <a:xfrm>
            <a:off x="1556540" y="3858644"/>
            <a:ext cx="3164486" cy="2416314"/>
          </a:xfrm>
          <a:prstGeom prst="rect">
            <a:avLst/>
          </a:prstGeom>
        </p:spPr>
      </p:pic>
      <p:pic>
        <p:nvPicPr>
          <p:cNvPr id="56" name="Picture 55" descr="A person with a beard and blue hat&#10;&#10;Description automatically generated">
            <a:extLst>
              <a:ext uri="{FF2B5EF4-FFF2-40B4-BE49-F238E27FC236}">
                <a16:creationId xmlns:a16="http://schemas.microsoft.com/office/drawing/2014/main" id="{556CDE63-0BE4-1177-679A-5DD3960FB47A}"/>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14257" t="24146" r="20590" b="30487"/>
          <a:stretch/>
        </p:blipFill>
        <p:spPr>
          <a:xfrm>
            <a:off x="5476028" y="3876400"/>
            <a:ext cx="3188003" cy="2561654"/>
          </a:xfrm>
          <a:prstGeom prst="rect">
            <a:avLst/>
          </a:prstGeom>
        </p:spPr>
      </p:pic>
      <p:pic>
        <p:nvPicPr>
          <p:cNvPr id="58" name="Picture 57" descr="A person taking a selfie&#10;&#10;Description automatically generated">
            <a:extLst>
              <a:ext uri="{FF2B5EF4-FFF2-40B4-BE49-F238E27FC236}">
                <a16:creationId xmlns:a16="http://schemas.microsoft.com/office/drawing/2014/main" id="{49841DA2-C2EB-616D-701E-F1EF9C0184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551217" y="3934016"/>
            <a:ext cx="3146530" cy="2359898"/>
          </a:xfrm>
          <a:prstGeom prst="rect">
            <a:avLst/>
          </a:prstGeom>
        </p:spPr>
      </p:pic>
      <p:pic>
        <p:nvPicPr>
          <p:cNvPr id="60" name="Picture 59" descr="A person in a suit and tie&#10;&#10;Description automatically generated">
            <a:extLst>
              <a:ext uri="{FF2B5EF4-FFF2-40B4-BE49-F238E27FC236}">
                <a16:creationId xmlns:a16="http://schemas.microsoft.com/office/drawing/2014/main" id="{5355A6B4-CBD1-7796-9000-E1AFAE672D12}"/>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b="32625"/>
          <a:stretch/>
        </p:blipFill>
        <p:spPr>
          <a:xfrm>
            <a:off x="13521480" y="3947088"/>
            <a:ext cx="3085014" cy="25040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dirty="0"/>
          </a:p>
        </p:txBody>
      </p:sp>
      <p:sp>
        <p:nvSpPr>
          <p:cNvPr id="3" name="Freeform 3"/>
          <p:cNvSpPr/>
          <p:nvPr/>
        </p:nvSpPr>
        <p:spPr>
          <a:xfrm>
            <a:off x="7669500" y="2826776"/>
            <a:ext cx="2892340" cy="120952"/>
          </a:xfrm>
          <a:custGeom>
            <a:avLst/>
            <a:gdLst/>
            <a:ahLst/>
            <a:cxnLst/>
            <a:rect l="l" t="t" r="r" b="b"/>
            <a:pathLst>
              <a:path w="2892340" h="120952">
                <a:moveTo>
                  <a:pt x="0" y="0"/>
                </a:moveTo>
                <a:lnTo>
                  <a:pt x="2892339" y="0"/>
                </a:lnTo>
                <a:lnTo>
                  <a:pt x="2892339" y="120952"/>
                </a:lnTo>
                <a:lnTo>
                  <a:pt x="0" y="1209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Freeform 16"/>
          <p:cNvSpPr/>
          <p:nvPr/>
        </p:nvSpPr>
        <p:spPr>
          <a:xfrm rot="898632">
            <a:off x="14608866" y="677837"/>
            <a:ext cx="1050110" cy="1335076"/>
          </a:xfrm>
          <a:custGeom>
            <a:avLst/>
            <a:gdLst/>
            <a:ahLst/>
            <a:cxnLst/>
            <a:rect l="l" t="t" r="r" b="b"/>
            <a:pathLst>
              <a:path w="1050110" h="1335076">
                <a:moveTo>
                  <a:pt x="0" y="0"/>
                </a:moveTo>
                <a:lnTo>
                  <a:pt x="1050110" y="0"/>
                </a:lnTo>
                <a:lnTo>
                  <a:pt x="1050110" y="1335076"/>
                </a:lnTo>
                <a:lnTo>
                  <a:pt x="0" y="133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7" name="Freeform 17"/>
          <p:cNvSpPr/>
          <p:nvPr/>
        </p:nvSpPr>
        <p:spPr>
          <a:xfrm>
            <a:off x="3068529" y="1363087"/>
            <a:ext cx="710166" cy="1018159"/>
          </a:xfrm>
          <a:custGeom>
            <a:avLst/>
            <a:gdLst/>
            <a:ahLst/>
            <a:cxnLst/>
            <a:rect l="l" t="t" r="r" b="b"/>
            <a:pathLst>
              <a:path w="710166" h="1018159">
                <a:moveTo>
                  <a:pt x="0" y="0"/>
                </a:moveTo>
                <a:lnTo>
                  <a:pt x="710166" y="0"/>
                </a:lnTo>
                <a:lnTo>
                  <a:pt x="710166" y="1018159"/>
                </a:lnTo>
                <a:lnTo>
                  <a:pt x="0" y="1018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8" name="Freeform 18"/>
          <p:cNvSpPr/>
          <p:nvPr/>
        </p:nvSpPr>
        <p:spPr>
          <a:xfrm rot="-285952">
            <a:off x="11946633" y="5397690"/>
            <a:ext cx="401922" cy="678349"/>
          </a:xfrm>
          <a:custGeom>
            <a:avLst/>
            <a:gdLst/>
            <a:ahLst/>
            <a:cxnLst/>
            <a:rect l="l" t="t" r="r" b="b"/>
            <a:pathLst>
              <a:path w="401922" h="678349">
                <a:moveTo>
                  <a:pt x="0" y="0"/>
                </a:moveTo>
                <a:lnTo>
                  <a:pt x="401922" y="0"/>
                </a:lnTo>
                <a:lnTo>
                  <a:pt x="401922" y="678349"/>
                </a:lnTo>
                <a:lnTo>
                  <a:pt x="0" y="6783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5" name="TextBox 19">
            <a:extLst>
              <a:ext uri="{FF2B5EF4-FFF2-40B4-BE49-F238E27FC236}">
                <a16:creationId xmlns:a16="http://schemas.microsoft.com/office/drawing/2014/main" id="{0C30F98E-3123-721A-1EC6-E5F23B7AC496}"/>
              </a:ext>
            </a:extLst>
          </p:cNvPr>
          <p:cNvSpPr txBox="1"/>
          <p:nvPr/>
        </p:nvSpPr>
        <p:spPr>
          <a:xfrm>
            <a:off x="6083745" y="804258"/>
            <a:ext cx="6063850" cy="2032544"/>
          </a:xfrm>
          <a:prstGeom prst="rect">
            <a:avLst/>
          </a:prstGeom>
        </p:spPr>
        <p:txBody>
          <a:bodyPr lIns="0" tIns="0" rIns="0" bIns="0" rtlCol="0" anchor="t">
            <a:spAutoFit/>
          </a:bodyPr>
          <a:lstStyle/>
          <a:p>
            <a:pPr algn="ctr">
              <a:lnSpc>
                <a:spcPts val="7649"/>
              </a:lnSpc>
            </a:pPr>
            <a:r>
              <a:rPr lang="en-US" sz="8499" spc="84" dirty="0">
                <a:solidFill>
                  <a:srgbClr val="000000"/>
                </a:solidFill>
                <a:latin typeface="Espa"/>
              </a:rPr>
              <a:t>BOB HAS A PROBLEM</a:t>
            </a:r>
          </a:p>
        </p:txBody>
      </p:sp>
      <p:sp>
        <p:nvSpPr>
          <p:cNvPr id="6" name="Freeform 9">
            <a:extLst>
              <a:ext uri="{FF2B5EF4-FFF2-40B4-BE49-F238E27FC236}">
                <a16:creationId xmlns:a16="http://schemas.microsoft.com/office/drawing/2014/main" id="{DF211ED1-41AE-1382-BDF1-A9D008EC2E6B}"/>
              </a:ext>
            </a:extLst>
          </p:cNvPr>
          <p:cNvSpPr/>
          <p:nvPr/>
        </p:nvSpPr>
        <p:spPr>
          <a:xfrm>
            <a:off x="1031846" y="3314699"/>
            <a:ext cx="5562600" cy="4334569"/>
          </a:xfrm>
          <a:custGeom>
            <a:avLst/>
            <a:gdLst/>
            <a:ahLst/>
            <a:cxnLst/>
            <a:rect l="l" t="t" r="r" b="b"/>
            <a:pathLst>
              <a:path w="7431962" h="2783608">
                <a:moveTo>
                  <a:pt x="0" y="0"/>
                </a:moveTo>
                <a:lnTo>
                  <a:pt x="7431962" y="0"/>
                </a:lnTo>
                <a:lnTo>
                  <a:pt x="7431962" y="2783608"/>
                </a:lnTo>
                <a:lnTo>
                  <a:pt x="0" y="27836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pic>
        <p:nvPicPr>
          <p:cNvPr id="1026" name="Picture 2" descr="Crying Baby&quot; Images – Browse 10,555 Stock Photos, Vectors, and Video |  Adobe Stock">
            <a:extLst>
              <a:ext uri="{FF2B5EF4-FFF2-40B4-BE49-F238E27FC236}">
                <a16:creationId xmlns:a16="http://schemas.microsoft.com/office/drawing/2014/main" id="{3E7E0CE5-4B50-4D59-72D2-421FD097FE4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1396" y="4003152"/>
            <a:ext cx="5143500" cy="3429000"/>
          </a:xfrm>
          <a:prstGeom prst="roundRect">
            <a:avLst>
              <a:gd name="adj" fmla="val 8594"/>
            </a:avLst>
          </a:prstGeom>
          <a:solidFill>
            <a:srgbClr val="FFFFFF">
              <a:shade val="85000"/>
            </a:srgbClr>
          </a:solidFill>
          <a:ln>
            <a:noFill/>
          </a:ln>
          <a:effectLst/>
        </p:spPr>
      </p:pic>
      <p:sp>
        <p:nvSpPr>
          <p:cNvPr id="8" name="Freeform 9">
            <a:extLst>
              <a:ext uri="{FF2B5EF4-FFF2-40B4-BE49-F238E27FC236}">
                <a16:creationId xmlns:a16="http://schemas.microsoft.com/office/drawing/2014/main" id="{21C21088-F085-27D1-52DD-AF8F1D72A265}"/>
              </a:ext>
            </a:extLst>
          </p:cNvPr>
          <p:cNvSpPr/>
          <p:nvPr/>
        </p:nvSpPr>
        <p:spPr>
          <a:xfrm>
            <a:off x="8839200" y="4005157"/>
            <a:ext cx="7431962" cy="4213616"/>
          </a:xfrm>
          <a:custGeom>
            <a:avLst/>
            <a:gdLst/>
            <a:ahLst/>
            <a:cxnLst/>
            <a:rect l="l" t="t" r="r" b="b"/>
            <a:pathLst>
              <a:path w="7431962" h="2783608">
                <a:moveTo>
                  <a:pt x="0" y="0"/>
                </a:moveTo>
                <a:lnTo>
                  <a:pt x="7431962" y="0"/>
                </a:lnTo>
                <a:lnTo>
                  <a:pt x="7431962" y="2783608"/>
                </a:lnTo>
                <a:lnTo>
                  <a:pt x="0" y="27836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13">
            <a:extLst>
              <a:ext uri="{FF2B5EF4-FFF2-40B4-BE49-F238E27FC236}">
                <a16:creationId xmlns:a16="http://schemas.microsoft.com/office/drawing/2014/main" id="{5FBBA203-549A-C063-A37A-ECB909AAE51D}"/>
              </a:ext>
            </a:extLst>
          </p:cNvPr>
          <p:cNvSpPr txBox="1"/>
          <p:nvPr/>
        </p:nvSpPr>
        <p:spPr>
          <a:xfrm>
            <a:off x="10409791" y="4517357"/>
            <a:ext cx="4093871" cy="605935"/>
          </a:xfrm>
          <a:prstGeom prst="rect">
            <a:avLst/>
          </a:prstGeom>
        </p:spPr>
        <p:txBody>
          <a:bodyPr lIns="0" tIns="0" rIns="0" bIns="0" rtlCol="0" anchor="t">
            <a:spAutoFit/>
          </a:bodyPr>
          <a:lstStyle/>
          <a:p>
            <a:pPr algn="ctr">
              <a:lnSpc>
                <a:spcPts val="4500"/>
              </a:lnSpc>
            </a:pPr>
            <a:r>
              <a:rPr lang="en-US" sz="4500" spc="45" dirty="0">
                <a:solidFill>
                  <a:srgbClr val="000000"/>
                </a:solidFill>
                <a:latin typeface="Espa"/>
              </a:rPr>
              <a:t>BOB HAS A PROBLEM</a:t>
            </a:r>
          </a:p>
        </p:txBody>
      </p:sp>
      <p:sp>
        <p:nvSpPr>
          <p:cNvPr id="10" name="TextBox 16">
            <a:extLst>
              <a:ext uri="{FF2B5EF4-FFF2-40B4-BE49-F238E27FC236}">
                <a16:creationId xmlns:a16="http://schemas.microsoft.com/office/drawing/2014/main" id="{3A07E1FE-D732-EC94-99AB-407207A500C5}"/>
              </a:ext>
            </a:extLst>
          </p:cNvPr>
          <p:cNvSpPr txBox="1"/>
          <p:nvPr/>
        </p:nvSpPr>
        <p:spPr>
          <a:xfrm>
            <a:off x="9190626" y="5154586"/>
            <a:ext cx="6550662" cy="2462213"/>
          </a:xfrm>
          <a:prstGeom prst="rect">
            <a:avLst/>
          </a:prstGeom>
        </p:spPr>
        <p:txBody>
          <a:bodyPr lIns="0" tIns="0" rIns="0" bIns="0" rtlCol="0" anchor="t">
            <a:spAutoFit/>
          </a:bodyPr>
          <a:lstStyle/>
          <a:p>
            <a:pPr algn="ctr">
              <a:lnSpc>
                <a:spcPts val="3240"/>
              </a:lnSpc>
            </a:pPr>
            <a:r>
              <a:rPr lang="en-US" sz="2800" dirty="0"/>
              <a:t>Bob is sad. He is feeling overwhelmed as administrative tasks pile up. He constantly finds himself manually matching clients to appropriate policies and recommending pricing based on lengthy and complex policy documents.</a:t>
            </a:r>
            <a:endParaRPr lang="en-US" sz="2700" spc="27" dirty="0">
              <a:solidFill>
                <a:srgbClr val="000000"/>
              </a:solidFill>
              <a:latin typeface="Kollektif"/>
            </a:endParaRPr>
          </a:p>
        </p:txBody>
      </p:sp>
      <p:sp>
        <p:nvSpPr>
          <p:cNvPr id="11" name="Freeform 18">
            <a:extLst>
              <a:ext uri="{FF2B5EF4-FFF2-40B4-BE49-F238E27FC236}">
                <a16:creationId xmlns:a16="http://schemas.microsoft.com/office/drawing/2014/main" id="{794F7FFE-A283-5B79-EA2A-B5EE1B30F49E}"/>
              </a:ext>
            </a:extLst>
          </p:cNvPr>
          <p:cNvSpPr/>
          <p:nvPr/>
        </p:nvSpPr>
        <p:spPr>
          <a:xfrm rot="-285952">
            <a:off x="7468539" y="8762804"/>
            <a:ext cx="401922" cy="678349"/>
          </a:xfrm>
          <a:custGeom>
            <a:avLst/>
            <a:gdLst/>
            <a:ahLst/>
            <a:cxnLst/>
            <a:rect l="l" t="t" r="r" b="b"/>
            <a:pathLst>
              <a:path w="401922" h="678349">
                <a:moveTo>
                  <a:pt x="0" y="0"/>
                </a:moveTo>
                <a:lnTo>
                  <a:pt x="401922" y="0"/>
                </a:lnTo>
                <a:lnTo>
                  <a:pt x="401922" y="678349"/>
                </a:lnTo>
                <a:lnTo>
                  <a:pt x="0" y="6783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extLst>
      <p:ext uri="{BB962C8B-B14F-4D97-AF65-F5344CB8AC3E}">
        <p14:creationId xmlns:p14="http://schemas.microsoft.com/office/powerpoint/2010/main" val="946775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6499" b="-76499"/>
            </a:stretch>
          </a:blipFill>
        </p:spPr>
        <p:txBody>
          <a:bodyPr/>
          <a:lstStyle/>
          <a:p>
            <a:endParaRPr lang="en-IN"/>
          </a:p>
        </p:txBody>
      </p:sp>
      <p:sp>
        <p:nvSpPr>
          <p:cNvPr id="3" name="Freeform 3"/>
          <p:cNvSpPr/>
          <p:nvPr/>
        </p:nvSpPr>
        <p:spPr>
          <a:xfrm>
            <a:off x="1555552" y="1618633"/>
            <a:ext cx="7784985" cy="7091414"/>
          </a:xfrm>
          <a:custGeom>
            <a:avLst/>
            <a:gdLst/>
            <a:ahLst/>
            <a:cxnLst/>
            <a:rect l="l" t="t" r="r" b="b"/>
            <a:pathLst>
              <a:path w="7784985" h="7091414">
                <a:moveTo>
                  <a:pt x="0" y="0"/>
                </a:moveTo>
                <a:lnTo>
                  <a:pt x="7784985" y="0"/>
                </a:lnTo>
                <a:lnTo>
                  <a:pt x="7784985" y="7091413"/>
                </a:lnTo>
                <a:lnTo>
                  <a:pt x="0" y="709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98200" y="1316046"/>
            <a:ext cx="7784985" cy="7091414"/>
          </a:xfrm>
          <a:custGeom>
            <a:avLst/>
            <a:gdLst/>
            <a:ahLst/>
            <a:cxnLst/>
            <a:rect l="l" t="t" r="r" b="b"/>
            <a:pathLst>
              <a:path w="7784985" h="7091414">
                <a:moveTo>
                  <a:pt x="0" y="0"/>
                </a:moveTo>
                <a:lnTo>
                  <a:pt x="7784985" y="0"/>
                </a:lnTo>
                <a:lnTo>
                  <a:pt x="7784985" y="7091414"/>
                </a:lnTo>
                <a:lnTo>
                  <a:pt x="0" y="70914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10226362" y="4504556"/>
            <a:ext cx="4832826" cy="4753744"/>
          </a:xfrm>
          <a:custGeom>
            <a:avLst/>
            <a:gdLst/>
            <a:ahLst/>
            <a:cxnLst/>
            <a:rect l="l" t="t" r="r" b="b"/>
            <a:pathLst>
              <a:path w="4832826" h="4753744">
                <a:moveTo>
                  <a:pt x="0" y="0"/>
                </a:moveTo>
                <a:lnTo>
                  <a:pt x="4832827" y="0"/>
                </a:lnTo>
                <a:lnTo>
                  <a:pt x="4832827" y="4753744"/>
                </a:lnTo>
                <a:lnTo>
                  <a:pt x="0" y="4753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Freeform 11"/>
          <p:cNvSpPr/>
          <p:nvPr/>
        </p:nvSpPr>
        <p:spPr>
          <a:xfrm>
            <a:off x="10742599" y="1885700"/>
            <a:ext cx="554416" cy="1553825"/>
          </a:xfrm>
          <a:custGeom>
            <a:avLst/>
            <a:gdLst/>
            <a:ahLst/>
            <a:cxnLst/>
            <a:rect l="l" t="t" r="r" b="b"/>
            <a:pathLst>
              <a:path w="554416" h="1553825">
                <a:moveTo>
                  <a:pt x="0" y="0"/>
                </a:moveTo>
                <a:lnTo>
                  <a:pt x="554416" y="0"/>
                </a:lnTo>
                <a:lnTo>
                  <a:pt x="554416" y="1553825"/>
                </a:lnTo>
                <a:lnTo>
                  <a:pt x="0" y="1553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2" name="Freeform 12"/>
          <p:cNvSpPr/>
          <p:nvPr/>
        </p:nvSpPr>
        <p:spPr>
          <a:xfrm rot="-285952">
            <a:off x="15687506" y="6412122"/>
            <a:ext cx="401922" cy="678349"/>
          </a:xfrm>
          <a:custGeom>
            <a:avLst/>
            <a:gdLst/>
            <a:ahLst/>
            <a:cxnLst/>
            <a:rect l="l" t="t" r="r" b="b"/>
            <a:pathLst>
              <a:path w="401922" h="678349">
                <a:moveTo>
                  <a:pt x="0" y="0"/>
                </a:moveTo>
                <a:lnTo>
                  <a:pt x="401921" y="0"/>
                </a:lnTo>
                <a:lnTo>
                  <a:pt x="401921" y="678349"/>
                </a:lnTo>
                <a:lnTo>
                  <a:pt x="0" y="6783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3" name="TextBox 13"/>
          <p:cNvSpPr txBox="1"/>
          <p:nvPr/>
        </p:nvSpPr>
        <p:spPr>
          <a:xfrm>
            <a:off x="6026022" y="580524"/>
            <a:ext cx="6490440" cy="1142996"/>
          </a:xfrm>
          <a:prstGeom prst="rect">
            <a:avLst/>
          </a:prstGeom>
        </p:spPr>
        <p:txBody>
          <a:bodyPr lIns="0" tIns="0" rIns="0" bIns="0" rtlCol="0" anchor="t">
            <a:spAutoFit/>
          </a:bodyPr>
          <a:lstStyle/>
          <a:p>
            <a:pPr algn="ctr">
              <a:lnSpc>
                <a:spcPts val="7649"/>
              </a:lnSpc>
            </a:pPr>
            <a:r>
              <a:rPr lang="en-US" sz="8499" spc="84" dirty="0">
                <a:solidFill>
                  <a:srgbClr val="000000"/>
                </a:solidFill>
                <a:latin typeface="Espa"/>
              </a:rPr>
              <a:t>OUR APPROACH </a:t>
            </a:r>
          </a:p>
        </p:txBody>
      </p:sp>
      <p:sp>
        <p:nvSpPr>
          <p:cNvPr id="14" name="TextBox 14"/>
          <p:cNvSpPr txBox="1"/>
          <p:nvPr/>
        </p:nvSpPr>
        <p:spPr>
          <a:xfrm>
            <a:off x="1686120" y="9541693"/>
            <a:ext cx="15573180" cy="487313"/>
          </a:xfrm>
          <a:prstGeom prst="rect">
            <a:avLst/>
          </a:prstGeom>
        </p:spPr>
        <p:txBody>
          <a:bodyPr wrap="square" lIns="0" tIns="0" rIns="0" bIns="0" rtlCol="0" anchor="t">
            <a:spAutoFit/>
          </a:bodyPr>
          <a:lstStyle/>
          <a:p>
            <a:pPr>
              <a:lnSpc>
                <a:spcPts val="3840"/>
              </a:lnSpc>
            </a:pPr>
            <a:r>
              <a:rPr lang="en-US" sz="3200" spc="32" dirty="0">
                <a:solidFill>
                  <a:srgbClr val="000000"/>
                </a:solidFill>
                <a:latin typeface="Kollektif"/>
              </a:rPr>
              <a:t>Link: </a:t>
            </a:r>
            <a:r>
              <a:rPr lang="en-US" sz="3200" spc="32" dirty="0">
                <a:solidFill>
                  <a:srgbClr val="000000"/>
                </a:solidFill>
                <a:latin typeface="Kollektif"/>
                <a:hlinkClick r:id="rId14"/>
              </a:rPr>
              <a:t>https://miro.com/app/board/uXjVK8n3xdA=/?share_link_id=85851867078</a:t>
            </a:r>
            <a:r>
              <a:rPr lang="en-US" sz="3200" spc="32" dirty="0">
                <a:solidFill>
                  <a:srgbClr val="000000"/>
                </a:solidFill>
                <a:latin typeface="Kollektif"/>
              </a:rPr>
              <a:t> </a:t>
            </a:r>
          </a:p>
        </p:txBody>
      </p:sp>
      <p:pic>
        <p:nvPicPr>
          <p:cNvPr id="23" name="Picture 22">
            <a:extLst>
              <a:ext uri="{FF2B5EF4-FFF2-40B4-BE49-F238E27FC236}">
                <a16:creationId xmlns:a16="http://schemas.microsoft.com/office/drawing/2014/main" id="{E0CFA49F-B179-37D2-72E6-C4A91A8E96EE}"/>
              </a:ext>
            </a:extLst>
          </p:cNvPr>
          <p:cNvPicPr>
            <a:picLocks noChangeAspect="1"/>
          </p:cNvPicPr>
          <p:nvPr/>
        </p:nvPicPr>
        <p:blipFill>
          <a:blip r:embed="rId15"/>
          <a:stretch>
            <a:fillRect/>
          </a:stretch>
        </p:blipFill>
        <p:spPr>
          <a:xfrm>
            <a:off x="10438737" y="4842642"/>
            <a:ext cx="4551526" cy="3662147"/>
          </a:xfrm>
          <a:prstGeom prst="rect">
            <a:avLst/>
          </a:prstGeom>
        </p:spPr>
      </p:pic>
      <p:grpSp>
        <p:nvGrpSpPr>
          <p:cNvPr id="19" name="Group 18">
            <a:extLst>
              <a:ext uri="{FF2B5EF4-FFF2-40B4-BE49-F238E27FC236}">
                <a16:creationId xmlns:a16="http://schemas.microsoft.com/office/drawing/2014/main" id="{3072521D-6D00-2A9C-2810-0399CDBABB7F}"/>
              </a:ext>
            </a:extLst>
          </p:cNvPr>
          <p:cNvGrpSpPr/>
          <p:nvPr/>
        </p:nvGrpSpPr>
        <p:grpSpPr>
          <a:xfrm>
            <a:off x="12186000" y="1170216"/>
            <a:ext cx="5073300" cy="4215451"/>
            <a:chOff x="12186000" y="1170216"/>
            <a:chExt cx="5073300" cy="4215451"/>
          </a:xfrm>
        </p:grpSpPr>
        <p:sp>
          <p:nvSpPr>
            <p:cNvPr id="8" name="Freeform 8"/>
            <p:cNvSpPr/>
            <p:nvPr/>
          </p:nvSpPr>
          <p:spPr>
            <a:xfrm>
              <a:off x="12186000" y="1170216"/>
              <a:ext cx="5073300" cy="4215451"/>
            </a:xfrm>
            <a:custGeom>
              <a:avLst/>
              <a:gdLst/>
              <a:ahLst/>
              <a:cxnLst/>
              <a:rect l="l" t="t" r="r" b="b"/>
              <a:pathLst>
                <a:path w="5073300" h="4215451">
                  <a:moveTo>
                    <a:pt x="0" y="0"/>
                  </a:moveTo>
                  <a:lnTo>
                    <a:pt x="5073300" y="0"/>
                  </a:lnTo>
                  <a:lnTo>
                    <a:pt x="5073300" y="4215451"/>
                  </a:lnTo>
                  <a:lnTo>
                    <a:pt x="0" y="421545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grpSp>
          <p:nvGrpSpPr>
            <p:cNvPr id="9" name="Group 9"/>
            <p:cNvGrpSpPr/>
            <p:nvPr/>
          </p:nvGrpSpPr>
          <p:grpSpPr>
            <a:xfrm>
              <a:off x="12340810" y="1618633"/>
              <a:ext cx="4763680" cy="3098752"/>
              <a:chOff x="0" y="0"/>
              <a:chExt cx="6351573" cy="4131670"/>
            </a:xfrm>
          </p:grpSpPr>
          <p:pic>
            <p:nvPicPr>
              <p:cNvPr id="10" name="Picture 10"/>
              <p:cNvPicPr>
                <a:picLocks noChangeAspect="1"/>
              </p:cNvPicPr>
              <p:nvPr/>
            </p:nvPicPr>
            <p:blipFill>
              <a:blip r:embed="rId18"/>
              <a:srcRect l="4833" t="18751" r="11898"/>
              <a:stretch>
                <a:fillRect/>
              </a:stretch>
            </p:blipFill>
            <p:spPr>
              <a:xfrm>
                <a:off x="0" y="0"/>
                <a:ext cx="6351573" cy="4131670"/>
              </a:xfrm>
              <a:prstGeom prst="rect">
                <a:avLst/>
              </a:prstGeom>
            </p:spPr>
          </p:pic>
        </p:grpSp>
      </p:grpSp>
      <p:pic>
        <p:nvPicPr>
          <p:cNvPr id="21" name="Picture 20">
            <a:extLst>
              <a:ext uri="{FF2B5EF4-FFF2-40B4-BE49-F238E27FC236}">
                <a16:creationId xmlns:a16="http://schemas.microsoft.com/office/drawing/2014/main" id="{21D159EE-32C6-5B84-7532-C2FE825F917C}"/>
              </a:ext>
            </a:extLst>
          </p:cNvPr>
          <p:cNvPicPr>
            <a:picLocks noChangeAspect="1"/>
          </p:cNvPicPr>
          <p:nvPr/>
        </p:nvPicPr>
        <p:blipFill>
          <a:blip r:embed="rId19"/>
          <a:stretch>
            <a:fillRect/>
          </a:stretch>
        </p:blipFill>
        <p:spPr>
          <a:xfrm>
            <a:off x="12340810" y="1593749"/>
            <a:ext cx="4763680" cy="3107435"/>
          </a:xfrm>
          <a:prstGeom prst="rect">
            <a:avLst/>
          </a:prstGeom>
        </p:spPr>
      </p:pic>
      <p:pic>
        <p:nvPicPr>
          <p:cNvPr id="27" name="Picture 26">
            <a:extLst>
              <a:ext uri="{FF2B5EF4-FFF2-40B4-BE49-F238E27FC236}">
                <a16:creationId xmlns:a16="http://schemas.microsoft.com/office/drawing/2014/main" id="{CEBA8381-18B4-66E1-FA7E-8FEAD92A061E}"/>
              </a:ext>
            </a:extLst>
          </p:cNvPr>
          <p:cNvPicPr>
            <a:picLocks noChangeAspect="1"/>
          </p:cNvPicPr>
          <p:nvPr/>
        </p:nvPicPr>
        <p:blipFill>
          <a:blip r:embed="rId20"/>
          <a:stretch>
            <a:fillRect/>
          </a:stretch>
        </p:blipFill>
        <p:spPr>
          <a:xfrm>
            <a:off x="1313244" y="2555166"/>
            <a:ext cx="7286058" cy="55050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rot="829632">
            <a:off x="1949751" y="8157784"/>
            <a:ext cx="1050110" cy="1335076"/>
          </a:xfrm>
          <a:custGeom>
            <a:avLst/>
            <a:gdLst/>
            <a:ahLst/>
            <a:cxnLst/>
            <a:rect l="l" t="t" r="r" b="b"/>
            <a:pathLst>
              <a:path w="1050110" h="1335076">
                <a:moveTo>
                  <a:pt x="0" y="0"/>
                </a:moveTo>
                <a:lnTo>
                  <a:pt x="1050110" y="0"/>
                </a:lnTo>
                <a:lnTo>
                  <a:pt x="1050110" y="1335076"/>
                </a:lnTo>
                <a:lnTo>
                  <a:pt x="0" y="13350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089073" y="901168"/>
            <a:ext cx="753705" cy="1080580"/>
          </a:xfrm>
          <a:custGeom>
            <a:avLst/>
            <a:gdLst/>
            <a:ahLst/>
            <a:cxnLst/>
            <a:rect l="l" t="t" r="r" b="b"/>
            <a:pathLst>
              <a:path w="753705" h="1080580">
                <a:moveTo>
                  <a:pt x="0" y="0"/>
                </a:moveTo>
                <a:lnTo>
                  <a:pt x="753704" y="0"/>
                </a:lnTo>
                <a:lnTo>
                  <a:pt x="753704" y="1080580"/>
                </a:lnTo>
                <a:lnTo>
                  <a:pt x="0" y="10805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2583365" y="5196894"/>
            <a:ext cx="4110473" cy="416325"/>
          </a:xfrm>
          <a:custGeom>
            <a:avLst/>
            <a:gdLst/>
            <a:ahLst/>
            <a:cxnLst/>
            <a:rect l="l" t="t" r="r" b="b"/>
            <a:pathLst>
              <a:path w="4110473" h="416325">
                <a:moveTo>
                  <a:pt x="0" y="0"/>
                </a:moveTo>
                <a:lnTo>
                  <a:pt x="4110473" y="0"/>
                </a:lnTo>
                <a:lnTo>
                  <a:pt x="4110473" y="416325"/>
                </a:lnTo>
                <a:lnTo>
                  <a:pt x="0" y="416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9751138" y="679539"/>
            <a:ext cx="7431962" cy="2783608"/>
          </a:xfrm>
          <a:custGeom>
            <a:avLst/>
            <a:gdLst/>
            <a:ahLst/>
            <a:cxnLst/>
            <a:rect l="l" t="t" r="r" b="b"/>
            <a:pathLst>
              <a:path w="7431962" h="2783608">
                <a:moveTo>
                  <a:pt x="0" y="0"/>
                </a:moveTo>
                <a:lnTo>
                  <a:pt x="7431962" y="0"/>
                </a:lnTo>
                <a:lnTo>
                  <a:pt x="7431962" y="2783607"/>
                </a:lnTo>
                <a:lnTo>
                  <a:pt x="0" y="27836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7" name="Freeform 7"/>
          <p:cNvSpPr/>
          <p:nvPr/>
        </p:nvSpPr>
        <p:spPr>
          <a:xfrm>
            <a:off x="9751138" y="3888107"/>
            <a:ext cx="7431962" cy="2783608"/>
          </a:xfrm>
          <a:custGeom>
            <a:avLst/>
            <a:gdLst/>
            <a:ahLst/>
            <a:cxnLst/>
            <a:rect l="l" t="t" r="r" b="b"/>
            <a:pathLst>
              <a:path w="7431962" h="2783608">
                <a:moveTo>
                  <a:pt x="0" y="0"/>
                </a:moveTo>
                <a:lnTo>
                  <a:pt x="7431962" y="0"/>
                </a:lnTo>
                <a:lnTo>
                  <a:pt x="7431962" y="2783608"/>
                </a:lnTo>
                <a:lnTo>
                  <a:pt x="0" y="27836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9760921" y="7100340"/>
            <a:ext cx="7412396" cy="2776279"/>
          </a:xfrm>
          <a:custGeom>
            <a:avLst/>
            <a:gdLst/>
            <a:ahLst/>
            <a:cxnLst/>
            <a:rect l="l" t="t" r="r" b="b"/>
            <a:pathLst>
              <a:path w="7412396" h="2776279">
                <a:moveTo>
                  <a:pt x="0" y="0"/>
                </a:moveTo>
                <a:lnTo>
                  <a:pt x="7412396" y="0"/>
                </a:lnTo>
                <a:lnTo>
                  <a:pt x="7412396" y="2776279"/>
                </a:lnTo>
                <a:lnTo>
                  <a:pt x="0" y="277627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a:off x="9539821" y="440969"/>
            <a:ext cx="7431962" cy="2783608"/>
          </a:xfrm>
          <a:custGeom>
            <a:avLst/>
            <a:gdLst/>
            <a:ahLst/>
            <a:cxnLst/>
            <a:rect l="l" t="t" r="r" b="b"/>
            <a:pathLst>
              <a:path w="7431962" h="2783608">
                <a:moveTo>
                  <a:pt x="0" y="0"/>
                </a:moveTo>
                <a:lnTo>
                  <a:pt x="7431962" y="0"/>
                </a:lnTo>
                <a:lnTo>
                  <a:pt x="7431962" y="2783608"/>
                </a:lnTo>
                <a:lnTo>
                  <a:pt x="0" y="278360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0" name="Freeform 10"/>
          <p:cNvSpPr/>
          <p:nvPr/>
        </p:nvSpPr>
        <p:spPr>
          <a:xfrm>
            <a:off x="9539821" y="3649538"/>
            <a:ext cx="7431962" cy="2783608"/>
          </a:xfrm>
          <a:custGeom>
            <a:avLst/>
            <a:gdLst/>
            <a:ahLst/>
            <a:cxnLst/>
            <a:rect l="l" t="t" r="r" b="b"/>
            <a:pathLst>
              <a:path w="7431962" h="2783608">
                <a:moveTo>
                  <a:pt x="0" y="0"/>
                </a:moveTo>
                <a:lnTo>
                  <a:pt x="7431962" y="0"/>
                </a:lnTo>
                <a:lnTo>
                  <a:pt x="7431962" y="2783607"/>
                </a:lnTo>
                <a:lnTo>
                  <a:pt x="0" y="27836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1" name="Freeform 11"/>
          <p:cNvSpPr/>
          <p:nvPr/>
        </p:nvSpPr>
        <p:spPr>
          <a:xfrm>
            <a:off x="9549604" y="6861770"/>
            <a:ext cx="7412396" cy="2776279"/>
          </a:xfrm>
          <a:custGeom>
            <a:avLst/>
            <a:gdLst/>
            <a:ahLst/>
            <a:cxnLst/>
            <a:rect l="l" t="t" r="r" b="b"/>
            <a:pathLst>
              <a:path w="7412396" h="2776279">
                <a:moveTo>
                  <a:pt x="0" y="0"/>
                </a:moveTo>
                <a:lnTo>
                  <a:pt x="7412396" y="0"/>
                </a:lnTo>
                <a:lnTo>
                  <a:pt x="7412396" y="2776280"/>
                </a:lnTo>
                <a:lnTo>
                  <a:pt x="0" y="27762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2" name="TextBox 12"/>
          <p:cNvSpPr txBox="1"/>
          <p:nvPr/>
        </p:nvSpPr>
        <p:spPr>
          <a:xfrm>
            <a:off x="1843520" y="3679327"/>
            <a:ext cx="5590162" cy="980974"/>
          </a:xfrm>
          <a:prstGeom prst="rect">
            <a:avLst/>
          </a:prstGeom>
        </p:spPr>
        <p:txBody>
          <a:bodyPr lIns="0" tIns="0" rIns="0" bIns="0" rtlCol="0" anchor="t">
            <a:spAutoFit/>
          </a:bodyPr>
          <a:lstStyle/>
          <a:p>
            <a:pPr algn="ctr">
              <a:lnSpc>
                <a:spcPts val="6799"/>
              </a:lnSpc>
            </a:pPr>
            <a:r>
              <a:rPr lang="en-US" sz="8499" spc="84" dirty="0">
                <a:solidFill>
                  <a:srgbClr val="000000"/>
                </a:solidFill>
                <a:latin typeface="Espa"/>
              </a:rPr>
              <a:t>PROBLEMS</a:t>
            </a:r>
          </a:p>
        </p:txBody>
      </p:sp>
      <p:sp>
        <p:nvSpPr>
          <p:cNvPr id="13" name="TextBox 13"/>
          <p:cNvSpPr txBox="1"/>
          <p:nvPr/>
        </p:nvSpPr>
        <p:spPr>
          <a:xfrm>
            <a:off x="11110412" y="953169"/>
            <a:ext cx="4093871" cy="647623"/>
          </a:xfrm>
          <a:prstGeom prst="rect">
            <a:avLst/>
          </a:prstGeom>
        </p:spPr>
        <p:txBody>
          <a:bodyPr lIns="0" tIns="0" rIns="0" bIns="0" rtlCol="0" anchor="t">
            <a:spAutoFit/>
          </a:bodyPr>
          <a:lstStyle/>
          <a:p>
            <a:pPr algn="ctr">
              <a:lnSpc>
                <a:spcPts val="4500"/>
              </a:lnSpc>
            </a:pPr>
            <a:r>
              <a:rPr lang="en-US" sz="4500" spc="45" dirty="0">
                <a:solidFill>
                  <a:srgbClr val="000000"/>
                </a:solidFill>
                <a:latin typeface="Espa"/>
              </a:rPr>
              <a:t>PROBLEM 1</a:t>
            </a:r>
          </a:p>
        </p:txBody>
      </p:sp>
      <p:sp>
        <p:nvSpPr>
          <p:cNvPr id="14" name="TextBox 14"/>
          <p:cNvSpPr txBox="1"/>
          <p:nvPr/>
        </p:nvSpPr>
        <p:spPr>
          <a:xfrm>
            <a:off x="11110412" y="4134025"/>
            <a:ext cx="4093871" cy="647623"/>
          </a:xfrm>
          <a:prstGeom prst="rect">
            <a:avLst/>
          </a:prstGeom>
        </p:spPr>
        <p:txBody>
          <a:bodyPr lIns="0" tIns="0" rIns="0" bIns="0" rtlCol="0" anchor="t">
            <a:spAutoFit/>
          </a:bodyPr>
          <a:lstStyle/>
          <a:p>
            <a:pPr algn="ctr">
              <a:lnSpc>
                <a:spcPts val="4500"/>
              </a:lnSpc>
            </a:pPr>
            <a:r>
              <a:rPr lang="en-US" sz="4500" spc="45">
                <a:solidFill>
                  <a:srgbClr val="000000"/>
                </a:solidFill>
                <a:latin typeface="Espa"/>
              </a:rPr>
              <a:t>PROBLEM 2</a:t>
            </a:r>
          </a:p>
        </p:txBody>
      </p:sp>
      <p:sp>
        <p:nvSpPr>
          <p:cNvPr id="15" name="TextBox 15"/>
          <p:cNvSpPr txBox="1"/>
          <p:nvPr/>
        </p:nvSpPr>
        <p:spPr>
          <a:xfrm>
            <a:off x="11110412" y="7374288"/>
            <a:ext cx="4093871" cy="647623"/>
          </a:xfrm>
          <a:prstGeom prst="rect">
            <a:avLst/>
          </a:prstGeom>
        </p:spPr>
        <p:txBody>
          <a:bodyPr lIns="0" tIns="0" rIns="0" bIns="0" rtlCol="0" anchor="t">
            <a:spAutoFit/>
          </a:bodyPr>
          <a:lstStyle/>
          <a:p>
            <a:pPr algn="ctr">
              <a:lnSpc>
                <a:spcPts val="4500"/>
              </a:lnSpc>
            </a:pPr>
            <a:r>
              <a:rPr lang="en-US" sz="4500" spc="45">
                <a:solidFill>
                  <a:srgbClr val="000000"/>
                </a:solidFill>
                <a:latin typeface="Espa"/>
              </a:rPr>
              <a:t>PROBLEM 3</a:t>
            </a:r>
          </a:p>
        </p:txBody>
      </p:sp>
      <p:sp>
        <p:nvSpPr>
          <p:cNvPr id="16" name="TextBox 16"/>
          <p:cNvSpPr txBox="1"/>
          <p:nvPr/>
        </p:nvSpPr>
        <p:spPr>
          <a:xfrm>
            <a:off x="9891247" y="1590398"/>
            <a:ext cx="6550662" cy="1231106"/>
          </a:xfrm>
          <a:prstGeom prst="rect">
            <a:avLst/>
          </a:prstGeom>
        </p:spPr>
        <p:txBody>
          <a:bodyPr lIns="0" tIns="0" rIns="0" bIns="0" rtlCol="0" anchor="t">
            <a:spAutoFit/>
          </a:bodyPr>
          <a:lstStyle/>
          <a:p>
            <a:pPr algn="ctr">
              <a:lnSpc>
                <a:spcPts val="3240"/>
              </a:lnSpc>
            </a:pPr>
            <a:r>
              <a:rPr lang="en-US" sz="2800" dirty="0"/>
              <a:t>The Legal &amp; General (L&amp;G) team receives bulk data from brokers and agents regarding customer pension requirements.</a:t>
            </a:r>
            <a:endParaRPr lang="en-US" sz="2700" spc="27" dirty="0">
              <a:solidFill>
                <a:srgbClr val="000000"/>
              </a:solidFill>
              <a:latin typeface="Kollektif"/>
            </a:endParaRPr>
          </a:p>
        </p:txBody>
      </p:sp>
      <p:sp>
        <p:nvSpPr>
          <p:cNvPr id="17" name="TextBox 17"/>
          <p:cNvSpPr txBox="1"/>
          <p:nvPr/>
        </p:nvSpPr>
        <p:spPr>
          <a:xfrm>
            <a:off x="1393381" y="6327758"/>
            <a:ext cx="6490440" cy="974626"/>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The existing landscape and the challenges</a:t>
            </a:r>
          </a:p>
        </p:txBody>
      </p:sp>
      <p:sp>
        <p:nvSpPr>
          <p:cNvPr id="18" name="TextBox 18"/>
          <p:cNvSpPr txBox="1"/>
          <p:nvPr/>
        </p:nvSpPr>
        <p:spPr>
          <a:xfrm>
            <a:off x="9980471" y="4696202"/>
            <a:ext cx="6550662" cy="1641475"/>
          </a:xfrm>
          <a:prstGeom prst="rect">
            <a:avLst/>
          </a:prstGeom>
        </p:spPr>
        <p:txBody>
          <a:bodyPr lIns="0" tIns="0" rIns="0" bIns="0" rtlCol="0" anchor="t">
            <a:spAutoFit/>
          </a:bodyPr>
          <a:lstStyle/>
          <a:p>
            <a:pPr algn="ctr">
              <a:lnSpc>
                <a:spcPts val="3240"/>
              </a:lnSpc>
            </a:pPr>
            <a:r>
              <a:rPr lang="en-US" sz="2800" dirty="0"/>
              <a:t>The L&amp;G receives pricing requests for certain schemes from trustee organizations. These requests are often difficult to understand and standardize.</a:t>
            </a:r>
            <a:endParaRPr lang="en-US" sz="2700" spc="27" dirty="0">
              <a:solidFill>
                <a:srgbClr val="000000"/>
              </a:solidFill>
              <a:latin typeface="Kollektif"/>
            </a:endParaRPr>
          </a:p>
        </p:txBody>
      </p:sp>
      <p:sp>
        <p:nvSpPr>
          <p:cNvPr id="19" name="TextBox 19"/>
          <p:cNvSpPr txBox="1"/>
          <p:nvPr/>
        </p:nvSpPr>
        <p:spPr>
          <a:xfrm>
            <a:off x="9980471" y="7824787"/>
            <a:ext cx="6550662" cy="1641475"/>
          </a:xfrm>
          <a:prstGeom prst="rect">
            <a:avLst/>
          </a:prstGeom>
        </p:spPr>
        <p:txBody>
          <a:bodyPr lIns="0" tIns="0" rIns="0" bIns="0" rtlCol="0" anchor="t">
            <a:spAutoFit/>
          </a:bodyPr>
          <a:lstStyle/>
          <a:p>
            <a:pPr algn="ctr">
              <a:lnSpc>
                <a:spcPts val="3240"/>
              </a:lnSpc>
            </a:pPr>
            <a:r>
              <a:rPr lang="en-US" sz="2800" dirty="0"/>
              <a:t>These documents requires the expertise of specialists to analyze and create rules for pricing suggestions which is a significant effort.</a:t>
            </a:r>
            <a:endParaRPr lang="en-US" sz="2700" spc="27" dirty="0">
              <a:solidFill>
                <a:srgbClr val="000000"/>
              </a:solidFill>
              <a:latin typeface="Kollektif"/>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6499" b="-76499"/>
            </a:stretch>
          </a:blipFill>
        </p:spPr>
        <p:txBody>
          <a:bodyPr/>
          <a:lstStyle/>
          <a:p>
            <a:endParaRPr lang="en-IN"/>
          </a:p>
        </p:txBody>
      </p:sp>
      <p:sp>
        <p:nvSpPr>
          <p:cNvPr id="3" name="Freeform 3"/>
          <p:cNvSpPr/>
          <p:nvPr/>
        </p:nvSpPr>
        <p:spPr>
          <a:xfrm>
            <a:off x="2173303" y="1028700"/>
            <a:ext cx="7692341" cy="12591630"/>
          </a:xfrm>
          <a:custGeom>
            <a:avLst/>
            <a:gdLst/>
            <a:ahLst/>
            <a:cxnLst/>
            <a:rect l="l" t="t" r="r" b="b"/>
            <a:pathLst>
              <a:path w="7692341" h="12591630">
                <a:moveTo>
                  <a:pt x="0" y="0"/>
                </a:moveTo>
                <a:lnTo>
                  <a:pt x="7692342" y="0"/>
                </a:lnTo>
                <a:lnTo>
                  <a:pt x="7692342" y="12591630"/>
                </a:lnTo>
                <a:lnTo>
                  <a:pt x="0" y="12591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700276" y="359293"/>
            <a:ext cx="7692341" cy="12591630"/>
          </a:xfrm>
          <a:custGeom>
            <a:avLst/>
            <a:gdLst/>
            <a:ahLst/>
            <a:cxnLst/>
            <a:rect l="l" t="t" r="r" b="b"/>
            <a:pathLst>
              <a:path w="7692341" h="12591630">
                <a:moveTo>
                  <a:pt x="0" y="0"/>
                </a:moveTo>
                <a:lnTo>
                  <a:pt x="7692342" y="0"/>
                </a:lnTo>
                <a:lnTo>
                  <a:pt x="7692342" y="12591630"/>
                </a:lnTo>
                <a:lnTo>
                  <a:pt x="0" y="125916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5" name="Freeform 5"/>
          <p:cNvSpPr/>
          <p:nvPr/>
        </p:nvSpPr>
        <p:spPr>
          <a:xfrm>
            <a:off x="2619375" y="2034612"/>
            <a:ext cx="382149" cy="655112"/>
          </a:xfrm>
          <a:custGeom>
            <a:avLst/>
            <a:gdLst/>
            <a:ahLst/>
            <a:cxnLst/>
            <a:rect l="l" t="t" r="r" b="b"/>
            <a:pathLst>
              <a:path w="382149" h="655112">
                <a:moveTo>
                  <a:pt x="0" y="0"/>
                </a:moveTo>
                <a:lnTo>
                  <a:pt x="382149" y="0"/>
                </a:lnTo>
                <a:lnTo>
                  <a:pt x="382149" y="655112"/>
                </a:lnTo>
                <a:lnTo>
                  <a:pt x="0" y="6551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619375" y="4728984"/>
            <a:ext cx="382149" cy="655112"/>
          </a:xfrm>
          <a:custGeom>
            <a:avLst/>
            <a:gdLst/>
            <a:ahLst/>
            <a:cxnLst/>
            <a:rect l="l" t="t" r="r" b="b"/>
            <a:pathLst>
              <a:path w="382149" h="655112">
                <a:moveTo>
                  <a:pt x="0" y="0"/>
                </a:moveTo>
                <a:lnTo>
                  <a:pt x="382149" y="0"/>
                </a:lnTo>
                <a:lnTo>
                  <a:pt x="382149" y="655112"/>
                </a:lnTo>
                <a:lnTo>
                  <a:pt x="0" y="6551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2619375" y="7461517"/>
            <a:ext cx="382149" cy="655112"/>
          </a:xfrm>
          <a:custGeom>
            <a:avLst/>
            <a:gdLst/>
            <a:ahLst/>
            <a:cxnLst/>
            <a:rect l="l" t="t" r="r" b="b"/>
            <a:pathLst>
              <a:path w="382149" h="655112">
                <a:moveTo>
                  <a:pt x="0" y="0"/>
                </a:moveTo>
                <a:lnTo>
                  <a:pt x="382149" y="0"/>
                </a:lnTo>
                <a:lnTo>
                  <a:pt x="382149" y="655111"/>
                </a:lnTo>
                <a:lnTo>
                  <a:pt x="0" y="655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a:off x="13819186" y="1617207"/>
            <a:ext cx="612231" cy="777660"/>
          </a:xfrm>
          <a:custGeom>
            <a:avLst/>
            <a:gdLst/>
            <a:ahLst/>
            <a:cxnLst/>
            <a:rect l="l" t="t" r="r" b="b"/>
            <a:pathLst>
              <a:path w="612231" h="777660">
                <a:moveTo>
                  <a:pt x="0" y="0"/>
                </a:moveTo>
                <a:lnTo>
                  <a:pt x="612231" y="0"/>
                </a:lnTo>
                <a:lnTo>
                  <a:pt x="612231" y="777660"/>
                </a:lnTo>
                <a:lnTo>
                  <a:pt x="0" y="777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Freeform 9"/>
          <p:cNvSpPr/>
          <p:nvPr/>
        </p:nvSpPr>
        <p:spPr>
          <a:xfrm rot="1838320" flipH="1" flipV="1">
            <a:off x="12180337" y="7316335"/>
            <a:ext cx="1988444" cy="1542990"/>
          </a:xfrm>
          <a:custGeom>
            <a:avLst/>
            <a:gdLst/>
            <a:ahLst/>
            <a:cxnLst/>
            <a:rect l="l" t="t" r="r" b="b"/>
            <a:pathLst>
              <a:path w="1988444" h="1542990">
                <a:moveTo>
                  <a:pt x="1988444" y="1542989"/>
                </a:moveTo>
                <a:lnTo>
                  <a:pt x="0" y="1542989"/>
                </a:lnTo>
                <a:lnTo>
                  <a:pt x="0" y="0"/>
                </a:lnTo>
                <a:lnTo>
                  <a:pt x="1988444" y="0"/>
                </a:lnTo>
                <a:lnTo>
                  <a:pt x="1988444" y="1542989"/>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0" name="Freeform 10"/>
          <p:cNvSpPr/>
          <p:nvPr/>
        </p:nvSpPr>
        <p:spPr>
          <a:xfrm>
            <a:off x="12679132" y="5325695"/>
            <a:ext cx="2892340" cy="120952"/>
          </a:xfrm>
          <a:custGeom>
            <a:avLst/>
            <a:gdLst/>
            <a:ahLst/>
            <a:cxnLst/>
            <a:rect l="l" t="t" r="r" b="b"/>
            <a:pathLst>
              <a:path w="2892340" h="120952">
                <a:moveTo>
                  <a:pt x="0" y="0"/>
                </a:moveTo>
                <a:lnTo>
                  <a:pt x="2892339" y="0"/>
                </a:lnTo>
                <a:lnTo>
                  <a:pt x="2892339" y="120952"/>
                </a:lnTo>
                <a:lnTo>
                  <a:pt x="0" y="12095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TextBox 11"/>
          <p:cNvSpPr txBox="1"/>
          <p:nvPr/>
        </p:nvSpPr>
        <p:spPr>
          <a:xfrm>
            <a:off x="10768860" y="2086808"/>
            <a:ext cx="6490440" cy="1853008"/>
          </a:xfrm>
          <a:prstGeom prst="rect">
            <a:avLst/>
          </a:prstGeom>
        </p:spPr>
        <p:txBody>
          <a:bodyPr lIns="0" tIns="0" rIns="0" bIns="0" rtlCol="0" anchor="t">
            <a:spAutoFit/>
          </a:bodyPr>
          <a:lstStyle/>
          <a:p>
            <a:pPr algn="ctr">
              <a:lnSpc>
                <a:spcPts val="6799"/>
              </a:lnSpc>
            </a:pPr>
            <a:r>
              <a:rPr lang="en-US" sz="8499" spc="84" dirty="0">
                <a:solidFill>
                  <a:srgbClr val="000000"/>
                </a:solidFill>
                <a:latin typeface="Espa"/>
              </a:rPr>
              <a:t>BREAKING DOWN BOB ’S PROBLEM</a:t>
            </a:r>
            <a:endParaRPr lang="en-US" sz="8499" u="sng" spc="84" dirty="0">
              <a:solidFill>
                <a:srgbClr val="000000"/>
              </a:solidFill>
              <a:latin typeface="Espa"/>
            </a:endParaRPr>
          </a:p>
        </p:txBody>
      </p:sp>
      <p:sp>
        <p:nvSpPr>
          <p:cNvPr id="12" name="TextBox 12"/>
          <p:cNvSpPr txBox="1"/>
          <p:nvPr/>
        </p:nvSpPr>
        <p:spPr>
          <a:xfrm>
            <a:off x="3520275" y="2200027"/>
            <a:ext cx="4093871" cy="647701"/>
          </a:xfrm>
          <a:prstGeom prst="rect">
            <a:avLst/>
          </a:prstGeom>
        </p:spPr>
        <p:txBody>
          <a:bodyPr lIns="0" tIns="0" rIns="0" bIns="0" rtlCol="0" anchor="t">
            <a:spAutoFit/>
          </a:bodyPr>
          <a:lstStyle/>
          <a:p>
            <a:pPr algn="l">
              <a:lnSpc>
                <a:spcPts val="4500"/>
              </a:lnSpc>
            </a:pPr>
            <a:r>
              <a:rPr lang="en-US" sz="4500" spc="45" dirty="0">
                <a:solidFill>
                  <a:srgbClr val="000000"/>
                </a:solidFill>
                <a:latin typeface="Espa"/>
              </a:rPr>
              <a:t>TASK 1</a:t>
            </a:r>
          </a:p>
        </p:txBody>
      </p:sp>
      <p:sp>
        <p:nvSpPr>
          <p:cNvPr id="13" name="TextBox 13"/>
          <p:cNvSpPr txBox="1"/>
          <p:nvPr/>
        </p:nvSpPr>
        <p:spPr>
          <a:xfrm>
            <a:off x="3520275" y="4767007"/>
            <a:ext cx="4093871" cy="647701"/>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TASK 2</a:t>
            </a:r>
          </a:p>
        </p:txBody>
      </p:sp>
      <p:sp>
        <p:nvSpPr>
          <p:cNvPr id="14" name="TextBox 14"/>
          <p:cNvSpPr txBox="1"/>
          <p:nvPr/>
        </p:nvSpPr>
        <p:spPr>
          <a:xfrm>
            <a:off x="3520275" y="7499539"/>
            <a:ext cx="4093871" cy="647701"/>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TASK 3</a:t>
            </a:r>
          </a:p>
        </p:txBody>
      </p:sp>
      <p:sp>
        <p:nvSpPr>
          <p:cNvPr id="15" name="TextBox 15"/>
          <p:cNvSpPr txBox="1"/>
          <p:nvPr/>
        </p:nvSpPr>
        <p:spPr>
          <a:xfrm>
            <a:off x="3337338" y="3025369"/>
            <a:ext cx="5364272" cy="410369"/>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Document Analysis</a:t>
            </a:r>
          </a:p>
        </p:txBody>
      </p:sp>
      <p:sp>
        <p:nvSpPr>
          <p:cNvPr id="16" name="TextBox 16"/>
          <p:cNvSpPr txBox="1"/>
          <p:nvPr/>
        </p:nvSpPr>
        <p:spPr>
          <a:xfrm>
            <a:off x="3337338" y="5592349"/>
            <a:ext cx="5364272" cy="410369"/>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Data Mapping:</a:t>
            </a:r>
          </a:p>
        </p:txBody>
      </p:sp>
      <p:sp>
        <p:nvSpPr>
          <p:cNvPr id="17" name="TextBox 17"/>
          <p:cNvSpPr txBox="1"/>
          <p:nvPr/>
        </p:nvSpPr>
        <p:spPr>
          <a:xfrm>
            <a:off x="3337338" y="8324881"/>
            <a:ext cx="5364272" cy="410369"/>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Recommendation System:</a:t>
            </a:r>
          </a:p>
        </p:txBody>
      </p:sp>
      <p:sp>
        <p:nvSpPr>
          <p:cNvPr id="19" name="TextBox 18">
            <a:extLst>
              <a:ext uri="{FF2B5EF4-FFF2-40B4-BE49-F238E27FC236}">
                <a16:creationId xmlns:a16="http://schemas.microsoft.com/office/drawing/2014/main" id="{0F64BC2D-A21F-94FB-7A53-D13DB4A17F72}"/>
              </a:ext>
            </a:extLst>
          </p:cNvPr>
          <p:cNvSpPr txBox="1"/>
          <p:nvPr/>
        </p:nvSpPr>
        <p:spPr>
          <a:xfrm>
            <a:off x="3353785" y="3469043"/>
            <a:ext cx="4707333" cy="765146"/>
          </a:xfrm>
          <a:prstGeom prst="rect">
            <a:avLst/>
          </a:prstGeom>
        </p:spPr>
        <p:txBody>
          <a:bodyPr wrap="square" lIns="0" tIns="0" rIns="0" bIns="0" rtlCol="0" anchor="t">
            <a:spAutoFit/>
          </a:bodyPr>
          <a:lstStyle/>
          <a:p>
            <a:pPr algn="l">
              <a:lnSpc>
                <a:spcPts val="3240"/>
              </a:lnSpc>
            </a:pPr>
            <a:r>
              <a:rPr lang="en-US" sz="1600" i="1" spc="27" dirty="0">
                <a:solidFill>
                  <a:srgbClr val="000000"/>
                </a:solidFill>
                <a:latin typeface="Kollektif"/>
              </a:rPr>
              <a:t>Use AI agents to parse and understand PRT scheme documents.</a:t>
            </a:r>
          </a:p>
        </p:txBody>
      </p:sp>
      <p:sp>
        <p:nvSpPr>
          <p:cNvPr id="20" name="TextBox 19">
            <a:extLst>
              <a:ext uri="{FF2B5EF4-FFF2-40B4-BE49-F238E27FC236}">
                <a16:creationId xmlns:a16="http://schemas.microsoft.com/office/drawing/2014/main" id="{C4B121CE-6D59-8A05-7A3F-FF31731447F7}"/>
              </a:ext>
            </a:extLst>
          </p:cNvPr>
          <p:cNvSpPr txBox="1"/>
          <p:nvPr/>
        </p:nvSpPr>
        <p:spPr>
          <a:xfrm>
            <a:off x="3353785" y="6084115"/>
            <a:ext cx="4707333" cy="1175515"/>
          </a:xfrm>
          <a:prstGeom prst="rect">
            <a:avLst/>
          </a:prstGeom>
        </p:spPr>
        <p:txBody>
          <a:bodyPr wrap="square" lIns="0" tIns="0" rIns="0" bIns="0" rtlCol="0" anchor="t">
            <a:spAutoFit/>
          </a:bodyPr>
          <a:lstStyle/>
          <a:p>
            <a:pPr algn="l">
              <a:lnSpc>
                <a:spcPts val="3240"/>
              </a:lnSpc>
            </a:pPr>
            <a:r>
              <a:rPr lang="en-US" sz="1600" i="1" spc="27" dirty="0">
                <a:solidFill>
                  <a:srgbClr val="000000"/>
                </a:solidFill>
                <a:latin typeface="Kollektif"/>
              </a:rPr>
              <a:t>Another set of AI agents to map the extracted information to specific fields required for backend processing</a:t>
            </a:r>
            <a:r>
              <a:rPr lang="en-US" sz="1600" spc="27" dirty="0">
                <a:solidFill>
                  <a:srgbClr val="000000"/>
                </a:solidFill>
                <a:latin typeface="Kollektif"/>
              </a:rPr>
              <a:t>.</a:t>
            </a:r>
          </a:p>
        </p:txBody>
      </p:sp>
      <p:sp>
        <p:nvSpPr>
          <p:cNvPr id="21" name="TextBox 20">
            <a:extLst>
              <a:ext uri="{FF2B5EF4-FFF2-40B4-BE49-F238E27FC236}">
                <a16:creationId xmlns:a16="http://schemas.microsoft.com/office/drawing/2014/main" id="{131E18EC-0F31-37B2-6C79-6A170B939BBC}"/>
              </a:ext>
            </a:extLst>
          </p:cNvPr>
          <p:cNvSpPr txBox="1"/>
          <p:nvPr/>
        </p:nvSpPr>
        <p:spPr>
          <a:xfrm>
            <a:off x="3416265" y="8912891"/>
            <a:ext cx="4644853" cy="1175515"/>
          </a:xfrm>
          <a:prstGeom prst="rect">
            <a:avLst/>
          </a:prstGeom>
        </p:spPr>
        <p:txBody>
          <a:bodyPr wrap="square" lIns="0" tIns="0" rIns="0" bIns="0" rtlCol="0" anchor="t">
            <a:spAutoFit/>
          </a:bodyPr>
          <a:lstStyle/>
          <a:p>
            <a:pPr algn="l">
              <a:lnSpc>
                <a:spcPts val="3240"/>
              </a:lnSpc>
            </a:pPr>
            <a:r>
              <a:rPr lang="en-US" sz="1600" i="1" spc="27" dirty="0">
                <a:solidFill>
                  <a:srgbClr val="000000"/>
                </a:solidFill>
                <a:latin typeface="Kollektif"/>
              </a:rPr>
              <a:t>Implement a rule-based or ML based system to analyze the mapped data and recommend suitable PRT schemes or pricing options.</a:t>
            </a:r>
            <a:endParaRPr lang="en-US" sz="1600" spc="27" dirty="0">
              <a:solidFill>
                <a:srgbClr val="000000"/>
              </a:solidFill>
              <a:latin typeface="Kollekt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5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6499" b="-76499"/>
            </a:stretch>
          </a:blipFill>
        </p:spPr>
        <p:txBody>
          <a:bodyPr/>
          <a:lstStyle/>
          <a:p>
            <a:endParaRPr lang="en-IN" dirty="0"/>
          </a:p>
        </p:txBody>
      </p:sp>
      <p:sp>
        <p:nvSpPr>
          <p:cNvPr id="3" name="Freeform 3"/>
          <p:cNvSpPr/>
          <p:nvPr/>
        </p:nvSpPr>
        <p:spPr>
          <a:xfrm>
            <a:off x="2173303" y="1028700"/>
            <a:ext cx="7692341" cy="12591630"/>
          </a:xfrm>
          <a:custGeom>
            <a:avLst/>
            <a:gdLst/>
            <a:ahLst/>
            <a:cxnLst/>
            <a:rect l="l" t="t" r="r" b="b"/>
            <a:pathLst>
              <a:path w="7692341" h="12591630">
                <a:moveTo>
                  <a:pt x="0" y="0"/>
                </a:moveTo>
                <a:lnTo>
                  <a:pt x="7692342" y="0"/>
                </a:lnTo>
                <a:lnTo>
                  <a:pt x="7692342" y="12591630"/>
                </a:lnTo>
                <a:lnTo>
                  <a:pt x="0" y="125916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700276" y="359293"/>
            <a:ext cx="7692341" cy="12591630"/>
          </a:xfrm>
          <a:custGeom>
            <a:avLst/>
            <a:gdLst/>
            <a:ahLst/>
            <a:cxnLst/>
            <a:rect l="l" t="t" r="r" b="b"/>
            <a:pathLst>
              <a:path w="7692341" h="12591630">
                <a:moveTo>
                  <a:pt x="0" y="0"/>
                </a:moveTo>
                <a:lnTo>
                  <a:pt x="7692342" y="0"/>
                </a:lnTo>
                <a:lnTo>
                  <a:pt x="7692342" y="12591630"/>
                </a:lnTo>
                <a:lnTo>
                  <a:pt x="0" y="125916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5" name="Freeform 5"/>
          <p:cNvSpPr/>
          <p:nvPr/>
        </p:nvSpPr>
        <p:spPr>
          <a:xfrm>
            <a:off x="2619375" y="2034612"/>
            <a:ext cx="382149" cy="655112"/>
          </a:xfrm>
          <a:custGeom>
            <a:avLst/>
            <a:gdLst/>
            <a:ahLst/>
            <a:cxnLst/>
            <a:rect l="l" t="t" r="r" b="b"/>
            <a:pathLst>
              <a:path w="382149" h="655112">
                <a:moveTo>
                  <a:pt x="0" y="0"/>
                </a:moveTo>
                <a:lnTo>
                  <a:pt x="382149" y="0"/>
                </a:lnTo>
                <a:lnTo>
                  <a:pt x="382149" y="655112"/>
                </a:lnTo>
                <a:lnTo>
                  <a:pt x="0" y="6551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2619375" y="4728984"/>
            <a:ext cx="382149" cy="655112"/>
          </a:xfrm>
          <a:custGeom>
            <a:avLst/>
            <a:gdLst/>
            <a:ahLst/>
            <a:cxnLst/>
            <a:rect l="l" t="t" r="r" b="b"/>
            <a:pathLst>
              <a:path w="382149" h="655112">
                <a:moveTo>
                  <a:pt x="0" y="0"/>
                </a:moveTo>
                <a:lnTo>
                  <a:pt x="382149" y="0"/>
                </a:lnTo>
                <a:lnTo>
                  <a:pt x="382149" y="655112"/>
                </a:lnTo>
                <a:lnTo>
                  <a:pt x="0" y="6551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2619375" y="7461517"/>
            <a:ext cx="382149" cy="655112"/>
          </a:xfrm>
          <a:custGeom>
            <a:avLst/>
            <a:gdLst/>
            <a:ahLst/>
            <a:cxnLst/>
            <a:rect l="l" t="t" r="r" b="b"/>
            <a:pathLst>
              <a:path w="382149" h="655112">
                <a:moveTo>
                  <a:pt x="0" y="0"/>
                </a:moveTo>
                <a:lnTo>
                  <a:pt x="382149" y="0"/>
                </a:lnTo>
                <a:lnTo>
                  <a:pt x="382149" y="655111"/>
                </a:lnTo>
                <a:lnTo>
                  <a:pt x="0" y="6551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8" name="Freeform 8"/>
          <p:cNvSpPr/>
          <p:nvPr/>
        </p:nvSpPr>
        <p:spPr>
          <a:xfrm>
            <a:off x="13819186" y="1617207"/>
            <a:ext cx="612231" cy="777660"/>
          </a:xfrm>
          <a:custGeom>
            <a:avLst/>
            <a:gdLst/>
            <a:ahLst/>
            <a:cxnLst/>
            <a:rect l="l" t="t" r="r" b="b"/>
            <a:pathLst>
              <a:path w="612231" h="777660">
                <a:moveTo>
                  <a:pt x="0" y="0"/>
                </a:moveTo>
                <a:lnTo>
                  <a:pt x="612231" y="0"/>
                </a:lnTo>
                <a:lnTo>
                  <a:pt x="612231" y="777660"/>
                </a:lnTo>
                <a:lnTo>
                  <a:pt x="0" y="77766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9" name="Freeform 9"/>
          <p:cNvSpPr/>
          <p:nvPr/>
        </p:nvSpPr>
        <p:spPr>
          <a:xfrm rot="1838320" flipH="1" flipV="1">
            <a:off x="12156513" y="7827863"/>
            <a:ext cx="1988444" cy="1542990"/>
          </a:xfrm>
          <a:custGeom>
            <a:avLst/>
            <a:gdLst/>
            <a:ahLst/>
            <a:cxnLst/>
            <a:rect l="l" t="t" r="r" b="b"/>
            <a:pathLst>
              <a:path w="1988444" h="1542990">
                <a:moveTo>
                  <a:pt x="1988444" y="1542989"/>
                </a:moveTo>
                <a:lnTo>
                  <a:pt x="0" y="1542989"/>
                </a:lnTo>
                <a:lnTo>
                  <a:pt x="0" y="0"/>
                </a:lnTo>
                <a:lnTo>
                  <a:pt x="1988444" y="0"/>
                </a:lnTo>
                <a:lnTo>
                  <a:pt x="1988444" y="1542989"/>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0" name="Freeform 10"/>
          <p:cNvSpPr/>
          <p:nvPr/>
        </p:nvSpPr>
        <p:spPr>
          <a:xfrm>
            <a:off x="12679132" y="5325695"/>
            <a:ext cx="2892340" cy="120952"/>
          </a:xfrm>
          <a:custGeom>
            <a:avLst/>
            <a:gdLst/>
            <a:ahLst/>
            <a:cxnLst/>
            <a:rect l="l" t="t" r="r" b="b"/>
            <a:pathLst>
              <a:path w="2892340" h="120952">
                <a:moveTo>
                  <a:pt x="0" y="0"/>
                </a:moveTo>
                <a:lnTo>
                  <a:pt x="2892339" y="0"/>
                </a:lnTo>
                <a:lnTo>
                  <a:pt x="2892339" y="120952"/>
                </a:lnTo>
                <a:lnTo>
                  <a:pt x="0" y="12095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TextBox 11"/>
          <p:cNvSpPr txBox="1"/>
          <p:nvPr/>
        </p:nvSpPr>
        <p:spPr>
          <a:xfrm>
            <a:off x="10768860" y="2944058"/>
            <a:ext cx="6490440" cy="1917695"/>
          </a:xfrm>
          <a:prstGeom prst="rect">
            <a:avLst/>
          </a:prstGeom>
        </p:spPr>
        <p:txBody>
          <a:bodyPr lIns="0" tIns="0" rIns="0" bIns="0" rtlCol="0" anchor="t">
            <a:spAutoFit/>
          </a:bodyPr>
          <a:lstStyle/>
          <a:p>
            <a:pPr algn="ctr">
              <a:lnSpc>
                <a:spcPts val="6799"/>
              </a:lnSpc>
            </a:pPr>
            <a:r>
              <a:rPr lang="en-US" sz="8499" spc="84">
                <a:solidFill>
                  <a:srgbClr val="000000"/>
                </a:solidFill>
                <a:latin typeface="Espa"/>
              </a:rPr>
              <a:t>BRAINSTORMING &amp; IDEATION </a:t>
            </a:r>
          </a:p>
        </p:txBody>
      </p:sp>
      <p:sp>
        <p:nvSpPr>
          <p:cNvPr id="12" name="TextBox 12"/>
          <p:cNvSpPr txBox="1"/>
          <p:nvPr/>
        </p:nvSpPr>
        <p:spPr>
          <a:xfrm>
            <a:off x="3520275" y="2200027"/>
            <a:ext cx="4093871" cy="647701"/>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IDEAS 1</a:t>
            </a:r>
          </a:p>
        </p:txBody>
      </p:sp>
      <p:sp>
        <p:nvSpPr>
          <p:cNvPr id="13" name="TextBox 13"/>
          <p:cNvSpPr txBox="1"/>
          <p:nvPr/>
        </p:nvSpPr>
        <p:spPr>
          <a:xfrm>
            <a:off x="3520275" y="4767007"/>
            <a:ext cx="4093871" cy="605935"/>
          </a:xfrm>
          <a:prstGeom prst="rect">
            <a:avLst/>
          </a:prstGeom>
        </p:spPr>
        <p:txBody>
          <a:bodyPr lIns="0" tIns="0" rIns="0" bIns="0" rtlCol="0" anchor="t">
            <a:spAutoFit/>
          </a:bodyPr>
          <a:lstStyle/>
          <a:p>
            <a:pPr algn="l">
              <a:lnSpc>
                <a:spcPts val="4500"/>
              </a:lnSpc>
            </a:pPr>
            <a:r>
              <a:rPr lang="en-US" sz="4500" spc="45" dirty="0">
                <a:solidFill>
                  <a:srgbClr val="000000"/>
                </a:solidFill>
                <a:latin typeface="Espa"/>
              </a:rPr>
              <a:t>IDEAS 2</a:t>
            </a:r>
          </a:p>
        </p:txBody>
      </p:sp>
      <p:sp>
        <p:nvSpPr>
          <p:cNvPr id="14" name="TextBox 14"/>
          <p:cNvSpPr txBox="1"/>
          <p:nvPr/>
        </p:nvSpPr>
        <p:spPr>
          <a:xfrm>
            <a:off x="3520275" y="7499539"/>
            <a:ext cx="4093871" cy="647701"/>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IDEAS 3</a:t>
            </a:r>
          </a:p>
        </p:txBody>
      </p:sp>
      <p:sp>
        <p:nvSpPr>
          <p:cNvPr id="15" name="TextBox 15"/>
          <p:cNvSpPr txBox="1"/>
          <p:nvPr/>
        </p:nvSpPr>
        <p:spPr>
          <a:xfrm>
            <a:off x="3337338" y="3025369"/>
            <a:ext cx="5364272" cy="820738"/>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Leverage the local and remote Large language models</a:t>
            </a:r>
          </a:p>
        </p:txBody>
      </p:sp>
      <p:sp>
        <p:nvSpPr>
          <p:cNvPr id="16" name="TextBox 16"/>
          <p:cNvSpPr txBox="1"/>
          <p:nvPr/>
        </p:nvSpPr>
        <p:spPr>
          <a:xfrm>
            <a:off x="3337338" y="5592349"/>
            <a:ext cx="5364272" cy="820738"/>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Leverage Agentic architecture (e.g. semantic search and tools)</a:t>
            </a:r>
          </a:p>
        </p:txBody>
      </p:sp>
      <p:sp>
        <p:nvSpPr>
          <p:cNvPr id="17" name="TextBox 17"/>
          <p:cNvSpPr txBox="1"/>
          <p:nvPr/>
        </p:nvSpPr>
        <p:spPr>
          <a:xfrm>
            <a:off x="3337338" y="8324881"/>
            <a:ext cx="5364272" cy="1231106"/>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Leverage Python interoperability (e.g. LLMs generating machine compatible formats)</a:t>
            </a:r>
          </a:p>
        </p:txBody>
      </p:sp>
      <p:sp>
        <p:nvSpPr>
          <p:cNvPr id="18" name="TextBox 18"/>
          <p:cNvSpPr txBox="1"/>
          <p:nvPr/>
        </p:nvSpPr>
        <p:spPr>
          <a:xfrm>
            <a:off x="10768860" y="5897149"/>
            <a:ext cx="6490440" cy="2251707"/>
          </a:xfrm>
          <a:prstGeom prst="rect">
            <a:avLst/>
          </a:prstGeom>
        </p:spPr>
        <p:txBody>
          <a:bodyPr lIns="0" tIns="0" rIns="0" bIns="0" rtlCol="0" anchor="t">
            <a:spAutoFit/>
          </a:bodyPr>
          <a:lstStyle/>
          <a:p>
            <a:pPr algn="ctr">
              <a:lnSpc>
                <a:spcPct val="150000"/>
              </a:lnSpc>
            </a:pPr>
            <a:r>
              <a:rPr lang="en-US" sz="2000" spc="32" dirty="0">
                <a:solidFill>
                  <a:srgbClr val="000000"/>
                </a:solidFill>
                <a:latin typeface="Kollektif" panose="020B0604020202020204" charset="0"/>
              </a:rPr>
              <a:t>Note for future:  </a:t>
            </a:r>
            <a:r>
              <a:rPr lang="en-US" sz="2000" dirty="0">
                <a:latin typeface="Kollektif" panose="020B0604020202020204" charset="0"/>
              </a:rPr>
              <a:t>We can leverage </a:t>
            </a:r>
            <a:r>
              <a:rPr lang="en-US" sz="2000" dirty="0" err="1">
                <a:latin typeface="Kollektif" panose="020B0604020202020204" charset="0"/>
              </a:rPr>
              <a:t>DSPy</a:t>
            </a:r>
            <a:r>
              <a:rPr lang="en-US" sz="2000" dirty="0">
                <a:latin typeface="Kollektif" panose="020B0604020202020204" charset="0"/>
              </a:rPr>
              <a:t> and </a:t>
            </a:r>
            <a:r>
              <a:rPr lang="en-US" sz="2000" dirty="0" err="1">
                <a:latin typeface="Kollektif" panose="020B0604020202020204" charset="0"/>
              </a:rPr>
              <a:t>AutoGen</a:t>
            </a:r>
            <a:r>
              <a:rPr lang="en-US" sz="2000" dirty="0">
                <a:latin typeface="Kollektif" panose="020B0604020202020204" charset="0"/>
              </a:rPr>
              <a:t> technologies in conjunction with ledger-based communication systems, integrating them into a framework that offers Agents as a Service for a more sophisticated solution.</a:t>
            </a:r>
            <a:endParaRPr lang="en-US" sz="2000" spc="32" dirty="0">
              <a:solidFill>
                <a:srgbClr val="000000"/>
              </a:solidFill>
              <a:latin typeface="Kollektif"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sp>
        <p:nvSpPr>
          <p:cNvPr id="3" name="Freeform 3"/>
          <p:cNvSpPr/>
          <p:nvPr/>
        </p:nvSpPr>
        <p:spPr>
          <a:xfrm>
            <a:off x="2173303" y="1028700"/>
            <a:ext cx="7692341" cy="12591630"/>
          </a:xfrm>
          <a:custGeom>
            <a:avLst/>
            <a:gdLst/>
            <a:ahLst/>
            <a:cxnLst/>
            <a:rect l="l" t="t" r="r" b="b"/>
            <a:pathLst>
              <a:path w="7692341" h="12591630">
                <a:moveTo>
                  <a:pt x="0" y="0"/>
                </a:moveTo>
                <a:lnTo>
                  <a:pt x="7692342" y="0"/>
                </a:lnTo>
                <a:lnTo>
                  <a:pt x="7692342" y="12591630"/>
                </a:lnTo>
                <a:lnTo>
                  <a:pt x="0" y="125916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700276" y="359293"/>
            <a:ext cx="7692341" cy="12591630"/>
          </a:xfrm>
          <a:custGeom>
            <a:avLst/>
            <a:gdLst/>
            <a:ahLst/>
            <a:cxnLst/>
            <a:rect l="l" t="t" r="r" b="b"/>
            <a:pathLst>
              <a:path w="7692341" h="12591630">
                <a:moveTo>
                  <a:pt x="0" y="0"/>
                </a:moveTo>
                <a:lnTo>
                  <a:pt x="7692342" y="0"/>
                </a:lnTo>
                <a:lnTo>
                  <a:pt x="7692342" y="12591630"/>
                </a:lnTo>
                <a:lnTo>
                  <a:pt x="0" y="125916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2619375" y="2034612"/>
            <a:ext cx="382149" cy="655112"/>
          </a:xfrm>
          <a:custGeom>
            <a:avLst/>
            <a:gdLst/>
            <a:ahLst/>
            <a:cxnLst/>
            <a:rect l="l" t="t" r="r" b="b"/>
            <a:pathLst>
              <a:path w="382149" h="655112">
                <a:moveTo>
                  <a:pt x="0" y="0"/>
                </a:moveTo>
                <a:lnTo>
                  <a:pt x="382149" y="0"/>
                </a:lnTo>
                <a:lnTo>
                  <a:pt x="382149" y="655112"/>
                </a:lnTo>
                <a:lnTo>
                  <a:pt x="0" y="6551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2619375" y="4728984"/>
            <a:ext cx="382149" cy="655112"/>
          </a:xfrm>
          <a:custGeom>
            <a:avLst/>
            <a:gdLst/>
            <a:ahLst/>
            <a:cxnLst/>
            <a:rect l="l" t="t" r="r" b="b"/>
            <a:pathLst>
              <a:path w="382149" h="655112">
                <a:moveTo>
                  <a:pt x="0" y="0"/>
                </a:moveTo>
                <a:lnTo>
                  <a:pt x="382149" y="0"/>
                </a:lnTo>
                <a:lnTo>
                  <a:pt x="382149" y="655112"/>
                </a:lnTo>
                <a:lnTo>
                  <a:pt x="0" y="6551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2619375" y="7461517"/>
            <a:ext cx="382149" cy="655112"/>
          </a:xfrm>
          <a:custGeom>
            <a:avLst/>
            <a:gdLst/>
            <a:ahLst/>
            <a:cxnLst/>
            <a:rect l="l" t="t" r="r" b="b"/>
            <a:pathLst>
              <a:path w="382149" h="655112">
                <a:moveTo>
                  <a:pt x="0" y="0"/>
                </a:moveTo>
                <a:lnTo>
                  <a:pt x="382149" y="0"/>
                </a:lnTo>
                <a:lnTo>
                  <a:pt x="382149" y="655111"/>
                </a:lnTo>
                <a:lnTo>
                  <a:pt x="0" y="6551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13819186" y="1617207"/>
            <a:ext cx="612231" cy="777660"/>
          </a:xfrm>
          <a:custGeom>
            <a:avLst/>
            <a:gdLst/>
            <a:ahLst/>
            <a:cxnLst/>
            <a:rect l="l" t="t" r="r" b="b"/>
            <a:pathLst>
              <a:path w="612231" h="777660">
                <a:moveTo>
                  <a:pt x="0" y="0"/>
                </a:moveTo>
                <a:lnTo>
                  <a:pt x="612231" y="0"/>
                </a:lnTo>
                <a:lnTo>
                  <a:pt x="612231" y="777660"/>
                </a:lnTo>
                <a:lnTo>
                  <a:pt x="0" y="7776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1838320" flipH="1" flipV="1">
            <a:off x="12180337" y="7316335"/>
            <a:ext cx="1988444" cy="1542990"/>
          </a:xfrm>
          <a:custGeom>
            <a:avLst/>
            <a:gdLst/>
            <a:ahLst/>
            <a:cxnLst/>
            <a:rect l="l" t="t" r="r" b="b"/>
            <a:pathLst>
              <a:path w="1988444" h="1542990">
                <a:moveTo>
                  <a:pt x="1988444" y="1542989"/>
                </a:moveTo>
                <a:lnTo>
                  <a:pt x="0" y="1542989"/>
                </a:lnTo>
                <a:lnTo>
                  <a:pt x="0" y="0"/>
                </a:lnTo>
                <a:lnTo>
                  <a:pt x="1988444" y="0"/>
                </a:lnTo>
                <a:lnTo>
                  <a:pt x="1988444" y="1542989"/>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0" name="Freeform 10"/>
          <p:cNvSpPr/>
          <p:nvPr/>
        </p:nvSpPr>
        <p:spPr>
          <a:xfrm>
            <a:off x="12679132" y="5325695"/>
            <a:ext cx="2892340" cy="120952"/>
          </a:xfrm>
          <a:custGeom>
            <a:avLst/>
            <a:gdLst/>
            <a:ahLst/>
            <a:cxnLst/>
            <a:rect l="l" t="t" r="r" b="b"/>
            <a:pathLst>
              <a:path w="2892340" h="120952">
                <a:moveTo>
                  <a:pt x="0" y="0"/>
                </a:moveTo>
                <a:lnTo>
                  <a:pt x="2892339" y="0"/>
                </a:lnTo>
                <a:lnTo>
                  <a:pt x="2892339" y="120952"/>
                </a:lnTo>
                <a:lnTo>
                  <a:pt x="0" y="12095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1" name="TextBox 11"/>
          <p:cNvSpPr txBox="1"/>
          <p:nvPr/>
        </p:nvSpPr>
        <p:spPr>
          <a:xfrm>
            <a:off x="10768860" y="4171491"/>
            <a:ext cx="6490440" cy="980974"/>
          </a:xfrm>
          <a:prstGeom prst="rect">
            <a:avLst/>
          </a:prstGeom>
        </p:spPr>
        <p:txBody>
          <a:bodyPr lIns="0" tIns="0" rIns="0" bIns="0" rtlCol="0" anchor="t">
            <a:spAutoFit/>
          </a:bodyPr>
          <a:lstStyle/>
          <a:p>
            <a:pPr algn="ctr">
              <a:lnSpc>
                <a:spcPts val="6799"/>
              </a:lnSpc>
            </a:pPr>
            <a:r>
              <a:rPr lang="en-US" sz="8499" spc="84" dirty="0">
                <a:solidFill>
                  <a:srgbClr val="000000"/>
                </a:solidFill>
                <a:latin typeface="Espa"/>
              </a:rPr>
              <a:t>BOB‘S UTOPIA</a:t>
            </a:r>
          </a:p>
        </p:txBody>
      </p:sp>
      <p:sp>
        <p:nvSpPr>
          <p:cNvPr id="12" name="TextBox 12"/>
          <p:cNvSpPr txBox="1"/>
          <p:nvPr/>
        </p:nvSpPr>
        <p:spPr>
          <a:xfrm>
            <a:off x="3520275" y="2200105"/>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SOLUTION 1</a:t>
            </a:r>
          </a:p>
        </p:txBody>
      </p:sp>
      <p:sp>
        <p:nvSpPr>
          <p:cNvPr id="13" name="TextBox 13"/>
          <p:cNvSpPr txBox="1"/>
          <p:nvPr/>
        </p:nvSpPr>
        <p:spPr>
          <a:xfrm>
            <a:off x="3520275" y="4767084"/>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SOLUTION 2</a:t>
            </a:r>
          </a:p>
        </p:txBody>
      </p:sp>
      <p:sp>
        <p:nvSpPr>
          <p:cNvPr id="14" name="TextBox 14"/>
          <p:cNvSpPr txBox="1"/>
          <p:nvPr/>
        </p:nvSpPr>
        <p:spPr>
          <a:xfrm>
            <a:off x="3520275" y="7499617"/>
            <a:ext cx="4093871" cy="647623"/>
          </a:xfrm>
          <a:prstGeom prst="rect">
            <a:avLst/>
          </a:prstGeom>
        </p:spPr>
        <p:txBody>
          <a:bodyPr lIns="0" tIns="0" rIns="0" bIns="0" rtlCol="0" anchor="t">
            <a:spAutoFit/>
          </a:bodyPr>
          <a:lstStyle/>
          <a:p>
            <a:pPr algn="l">
              <a:lnSpc>
                <a:spcPts val="4500"/>
              </a:lnSpc>
            </a:pPr>
            <a:r>
              <a:rPr lang="en-US" sz="4500" spc="45">
                <a:solidFill>
                  <a:srgbClr val="000000"/>
                </a:solidFill>
                <a:latin typeface="Espa"/>
              </a:rPr>
              <a:t>SOLUTION 3</a:t>
            </a:r>
          </a:p>
        </p:txBody>
      </p:sp>
      <p:sp>
        <p:nvSpPr>
          <p:cNvPr id="15" name="TextBox 15"/>
          <p:cNvSpPr txBox="1"/>
          <p:nvPr/>
        </p:nvSpPr>
        <p:spPr>
          <a:xfrm>
            <a:off x="3337338" y="3025369"/>
            <a:ext cx="5364272" cy="410369"/>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Backend Journey only</a:t>
            </a:r>
          </a:p>
        </p:txBody>
      </p:sp>
      <p:sp>
        <p:nvSpPr>
          <p:cNvPr id="16" name="TextBox 16"/>
          <p:cNvSpPr txBox="1"/>
          <p:nvPr/>
        </p:nvSpPr>
        <p:spPr>
          <a:xfrm>
            <a:off x="3337338" y="5592349"/>
            <a:ext cx="5364272" cy="410369"/>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Solution on </a:t>
            </a:r>
            <a:r>
              <a:rPr lang="en-US" sz="2700" spc="27" dirty="0" err="1">
                <a:solidFill>
                  <a:srgbClr val="000000"/>
                </a:solidFill>
                <a:latin typeface="Kollektif"/>
              </a:rPr>
              <a:t>deltav</a:t>
            </a:r>
            <a:endParaRPr lang="en-US" sz="2700" spc="27" dirty="0">
              <a:solidFill>
                <a:srgbClr val="000000"/>
              </a:solidFill>
              <a:latin typeface="Kollektif"/>
            </a:endParaRPr>
          </a:p>
        </p:txBody>
      </p:sp>
      <p:sp>
        <p:nvSpPr>
          <p:cNvPr id="17" name="TextBox 17"/>
          <p:cNvSpPr txBox="1"/>
          <p:nvPr/>
        </p:nvSpPr>
        <p:spPr>
          <a:xfrm>
            <a:off x="3337338" y="8324881"/>
            <a:ext cx="5364272" cy="410369"/>
          </a:xfrm>
          <a:prstGeom prst="rect">
            <a:avLst/>
          </a:prstGeom>
        </p:spPr>
        <p:txBody>
          <a:bodyPr lIns="0" tIns="0" rIns="0" bIns="0" rtlCol="0" anchor="t">
            <a:spAutoFit/>
          </a:bodyPr>
          <a:lstStyle/>
          <a:p>
            <a:pPr algn="l">
              <a:lnSpc>
                <a:spcPts val="3240"/>
              </a:lnSpc>
            </a:pPr>
            <a:r>
              <a:rPr lang="en-US" sz="2700" spc="27" dirty="0">
                <a:solidFill>
                  <a:srgbClr val="000000"/>
                </a:solidFill>
                <a:latin typeface="Kollektif"/>
              </a:rPr>
              <a:t>LLM OS on </a:t>
            </a:r>
            <a:r>
              <a:rPr lang="en-US" sz="2700" spc="27" dirty="0" err="1">
                <a:solidFill>
                  <a:srgbClr val="000000"/>
                </a:solidFill>
                <a:latin typeface="Kollektif"/>
              </a:rPr>
              <a:t>agentverse</a:t>
            </a:r>
            <a:endParaRPr lang="en-US" sz="2700" spc="27" dirty="0">
              <a:solidFill>
                <a:srgbClr val="000000"/>
              </a:solidFill>
              <a:latin typeface="Kollektif"/>
            </a:endParaRPr>
          </a:p>
        </p:txBody>
      </p:sp>
      <p:sp>
        <p:nvSpPr>
          <p:cNvPr id="18" name="TextBox 18"/>
          <p:cNvSpPr txBox="1"/>
          <p:nvPr/>
        </p:nvSpPr>
        <p:spPr>
          <a:xfrm>
            <a:off x="10768860" y="5672603"/>
            <a:ext cx="6490440" cy="487313"/>
          </a:xfrm>
          <a:prstGeom prst="rect">
            <a:avLst/>
          </a:prstGeom>
        </p:spPr>
        <p:txBody>
          <a:bodyPr lIns="0" tIns="0" rIns="0" bIns="0" rtlCol="0" anchor="t">
            <a:spAutoFit/>
          </a:bodyPr>
          <a:lstStyle/>
          <a:p>
            <a:pPr algn="ctr">
              <a:lnSpc>
                <a:spcPts val="3840"/>
              </a:lnSpc>
            </a:pPr>
            <a:r>
              <a:rPr lang="en-US" sz="3200" spc="32" dirty="0">
                <a:solidFill>
                  <a:srgbClr val="000000"/>
                </a:solidFill>
                <a:latin typeface="Kollektif"/>
              </a:rPr>
              <a:t>The Goldie Locks Principal</a:t>
            </a:r>
          </a:p>
        </p:txBody>
      </p:sp>
      <p:sp>
        <p:nvSpPr>
          <p:cNvPr id="19" name="AutoShape 2" descr="Happy Boy In Suit Baby, Happy, Beautiful, Funny PNG Transparent Image and  Clipart for Free Download">
            <a:extLst>
              <a:ext uri="{FF2B5EF4-FFF2-40B4-BE49-F238E27FC236}">
                <a16:creationId xmlns:a16="http://schemas.microsoft.com/office/drawing/2014/main" id="{22CA08E0-F2C4-5EFC-8E30-651CBDC714C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1" name="Picture 20" descr="A baby in a suit and bow tie&#10;&#10;Description automatically generated">
            <a:extLst>
              <a:ext uri="{FF2B5EF4-FFF2-40B4-BE49-F238E27FC236}">
                <a16:creationId xmlns:a16="http://schemas.microsoft.com/office/drawing/2014/main" id="{C5AF611E-B826-34DB-2CF2-9B47818DF9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851356" y="5698671"/>
            <a:ext cx="6311160" cy="42495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499" b="-76499"/>
            </a:stretch>
          </a:blipFill>
        </p:spPr>
        <p:txBody>
          <a:bodyPr/>
          <a:lstStyle/>
          <a:p>
            <a:endParaRPr lang="en-IN"/>
          </a:p>
        </p:txBody>
      </p:sp>
      <p:grpSp>
        <p:nvGrpSpPr>
          <p:cNvPr id="18" name="Group 17">
            <a:extLst>
              <a:ext uri="{FF2B5EF4-FFF2-40B4-BE49-F238E27FC236}">
                <a16:creationId xmlns:a16="http://schemas.microsoft.com/office/drawing/2014/main" id="{1FB0FA02-8532-7816-EB5C-2217E3B18C1E}"/>
              </a:ext>
            </a:extLst>
          </p:cNvPr>
          <p:cNvGrpSpPr>
            <a:grpSpLocks noGrp="1" noUngrp="1" noRot="1" noMove="1" noResize="1"/>
          </p:cNvGrpSpPr>
          <p:nvPr/>
        </p:nvGrpSpPr>
        <p:grpSpPr>
          <a:xfrm>
            <a:off x="696934" y="1262694"/>
            <a:ext cx="17373600" cy="8376606"/>
            <a:chOff x="7945945" y="1235452"/>
            <a:chExt cx="9582616" cy="8121615"/>
          </a:xfrm>
        </p:grpSpPr>
        <p:sp>
          <p:nvSpPr>
            <p:cNvPr id="3" name="Freeform 3"/>
            <p:cNvSpPr>
              <a:spLocks noGrp="1" noRot="1" noMove="1" noResize="1" noEditPoints="1" noAdjustHandles="1" noChangeArrowheads="1" noChangeShapeType="1"/>
            </p:cNvSpPr>
            <p:nvPr/>
          </p:nvSpPr>
          <p:spPr>
            <a:xfrm>
              <a:off x="8243781" y="1540971"/>
              <a:ext cx="9284780" cy="7816096"/>
            </a:xfrm>
            <a:custGeom>
              <a:avLst/>
              <a:gdLst/>
              <a:ahLst/>
              <a:cxnLst/>
              <a:rect l="l" t="t" r="r" b="b"/>
              <a:pathLst>
                <a:path w="9284780" h="7816096">
                  <a:moveTo>
                    <a:pt x="0" y="0"/>
                  </a:moveTo>
                  <a:lnTo>
                    <a:pt x="9284779" y="0"/>
                  </a:lnTo>
                  <a:lnTo>
                    <a:pt x="9284779" y="7816096"/>
                  </a:lnTo>
                  <a:lnTo>
                    <a:pt x="0" y="78160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a:spLocks noGrp="1" noRot="1" noMove="1" noResize="1" noEditPoints="1" noAdjustHandles="1" noChangeArrowheads="1" noChangeShapeType="1"/>
            </p:cNvSpPr>
            <p:nvPr/>
          </p:nvSpPr>
          <p:spPr>
            <a:xfrm>
              <a:off x="7945945" y="1235452"/>
              <a:ext cx="9284780" cy="7816096"/>
            </a:xfrm>
            <a:custGeom>
              <a:avLst/>
              <a:gdLst/>
              <a:ahLst/>
              <a:cxnLst/>
              <a:rect l="l" t="t" r="r" b="b"/>
              <a:pathLst>
                <a:path w="9284780" h="7816096">
                  <a:moveTo>
                    <a:pt x="0" y="0"/>
                  </a:moveTo>
                  <a:lnTo>
                    <a:pt x="9284780" y="0"/>
                  </a:lnTo>
                  <a:lnTo>
                    <a:pt x="9284780" y="7816096"/>
                  </a:lnTo>
                  <a:lnTo>
                    <a:pt x="0" y="78160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sp>
        <p:nvSpPr>
          <p:cNvPr id="5" name="Freeform 5"/>
          <p:cNvSpPr/>
          <p:nvPr/>
        </p:nvSpPr>
        <p:spPr>
          <a:xfrm>
            <a:off x="2345971" y="2258529"/>
            <a:ext cx="2887759" cy="2625236"/>
          </a:xfrm>
          <a:custGeom>
            <a:avLst/>
            <a:gdLst/>
            <a:ahLst/>
            <a:cxnLst/>
            <a:rect l="l" t="t" r="r" b="b"/>
            <a:pathLst>
              <a:path w="2887759" h="2625236">
                <a:moveTo>
                  <a:pt x="0" y="0"/>
                </a:moveTo>
                <a:lnTo>
                  <a:pt x="2887759" y="0"/>
                </a:lnTo>
                <a:lnTo>
                  <a:pt x="2887759" y="2625236"/>
                </a:lnTo>
                <a:lnTo>
                  <a:pt x="0" y="2625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2382415" y="6146459"/>
            <a:ext cx="2887759" cy="2625236"/>
          </a:xfrm>
          <a:custGeom>
            <a:avLst/>
            <a:gdLst/>
            <a:ahLst/>
            <a:cxnLst/>
            <a:rect l="l" t="t" r="r" b="b"/>
            <a:pathLst>
              <a:path w="2887759" h="2625236">
                <a:moveTo>
                  <a:pt x="0" y="0"/>
                </a:moveTo>
                <a:lnTo>
                  <a:pt x="2887759" y="0"/>
                </a:lnTo>
                <a:lnTo>
                  <a:pt x="2887759" y="2625236"/>
                </a:lnTo>
                <a:lnTo>
                  <a:pt x="0" y="2625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3824913">
            <a:off x="25273" y="184531"/>
            <a:ext cx="1343323" cy="853010"/>
          </a:xfrm>
          <a:custGeom>
            <a:avLst/>
            <a:gdLst/>
            <a:ahLst/>
            <a:cxnLst/>
            <a:rect l="l" t="t" r="r" b="b"/>
            <a:pathLst>
              <a:path w="1343323" h="853010">
                <a:moveTo>
                  <a:pt x="0" y="0"/>
                </a:moveTo>
                <a:lnTo>
                  <a:pt x="1343323" y="0"/>
                </a:lnTo>
                <a:lnTo>
                  <a:pt x="1343323" y="853010"/>
                </a:lnTo>
                <a:lnTo>
                  <a:pt x="0" y="85301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9" name="Freeform 9"/>
          <p:cNvSpPr/>
          <p:nvPr/>
        </p:nvSpPr>
        <p:spPr>
          <a:xfrm rot="-1804861">
            <a:off x="17165750" y="-54746"/>
            <a:ext cx="923682" cy="971367"/>
          </a:xfrm>
          <a:custGeom>
            <a:avLst/>
            <a:gdLst/>
            <a:ahLst/>
            <a:cxnLst/>
            <a:rect l="l" t="t" r="r" b="b"/>
            <a:pathLst>
              <a:path w="923682" h="971367">
                <a:moveTo>
                  <a:pt x="0" y="0"/>
                </a:moveTo>
                <a:lnTo>
                  <a:pt x="923682" y="0"/>
                </a:lnTo>
                <a:lnTo>
                  <a:pt x="923682" y="971367"/>
                </a:lnTo>
                <a:lnTo>
                  <a:pt x="0" y="97136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0" name="TextBox 10"/>
          <p:cNvSpPr txBox="1"/>
          <p:nvPr/>
        </p:nvSpPr>
        <p:spPr>
          <a:xfrm>
            <a:off x="1920106" y="423528"/>
            <a:ext cx="14520837" cy="1057918"/>
          </a:xfrm>
          <a:prstGeom prst="rect">
            <a:avLst/>
          </a:prstGeom>
        </p:spPr>
        <p:txBody>
          <a:bodyPr wrap="square" lIns="0" tIns="0" rIns="0" bIns="0" rtlCol="0" anchor="t">
            <a:spAutoFit/>
          </a:bodyPr>
          <a:lstStyle/>
          <a:p>
            <a:pPr algn="ctr">
              <a:lnSpc>
                <a:spcPts val="7649"/>
              </a:lnSpc>
            </a:pPr>
            <a:r>
              <a:rPr lang="en-US" sz="8499" spc="84" dirty="0">
                <a:solidFill>
                  <a:srgbClr val="000000"/>
                </a:solidFill>
                <a:latin typeface="Espa"/>
              </a:rPr>
              <a:t>DEFINING THE APPLICATION JOURNEY </a:t>
            </a:r>
          </a:p>
        </p:txBody>
      </p:sp>
      <p:grpSp>
        <p:nvGrpSpPr>
          <p:cNvPr id="19" name="Group 18">
            <a:extLst>
              <a:ext uri="{FF2B5EF4-FFF2-40B4-BE49-F238E27FC236}">
                <a16:creationId xmlns:a16="http://schemas.microsoft.com/office/drawing/2014/main" id="{275ECB47-0610-0AB8-499F-412DCC374AD1}"/>
              </a:ext>
            </a:extLst>
          </p:cNvPr>
          <p:cNvGrpSpPr/>
          <p:nvPr/>
        </p:nvGrpSpPr>
        <p:grpSpPr>
          <a:xfrm>
            <a:off x="6780463" y="6134418"/>
            <a:ext cx="2887759" cy="2625236"/>
            <a:chOff x="2997087" y="6132172"/>
            <a:chExt cx="2887759" cy="2625236"/>
          </a:xfrm>
        </p:grpSpPr>
        <p:sp>
          <p:nvSpPr>
            <p:cNvPr id="6" name="Freeform 6"/>
            <p:cNvSpPr/>
            <p:nvPr/>
          </p:nvSpPr>
          <p:spPr>
            <a:xfrm>
              <a:off x="2997087" y="6132172"/>
              <a:ext cx="2887759" cy="2625236"/>
            </a:xfrm>
            <a:custGeom>
              <a:avLst/>
              <a:gdLst/>
              <a:ahLst/>
              <a:cxnLst/>
              <a:rect l="l" t="t" r="r" b="b"/>
              <a:pathLst>
                <a:path w="2887759" h="2625236">
                  <a:moveTo>
                    <a:pt x="0" y="0"/>
                  </a:moveTo>
                  <a:lnTo>
                    <a:pt x="2887759" y="0"/>
                  </a:lnTo>
                  <a:lnTo>
                    <a:pt x="2887759" y="2625236"/>
                  </a:lnTo>
                  <a:lnTo>
                    <a:pt x="0" y="2625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3419975" y="6723630"/>
              <a:ext cx="2041981" cy="1538883"/>
            </a:xfrm>
            <a:prstGeom prst="rect">
              <a:avLst/>
            </a:prstGeom>
          </p:spPr>
          <p:txBody>
            <a:bodyPr lIns="0" tIns="0" rIns="0" bIns="0" rtlCol="0" anchor="t">
              <a:spAutoFit/>
            </a:bodyPr>
            <a:lstStyle/>
            <a:p>
              <a:pPr algn="ctr">
                <a:lnSpc>
                  <a:spcPts val="3959"/>
                </a:lnSpc>
              </a:pPr>
              <a:r>
                <a:rPr lang="en-IN" sz="3600" dirty="0"/>
                <a:t>Filtered Customer DB</a:t>
              </a:r>
              <a:endParaRPr lang="en-US" sz="3299" spc="32" dirty="0">
                <a:solidFill>
                  <a:srgbClr val="000000"/>
                </a:solidFill>
                <a:latin typeface="Kollektif"/>
              </a:endParaRPr>
            </a:p>
          </p:txBody>
        </p:sp>
      </p:grpSp>
      <p:sp>
        <p:nvSpPr>
          <p:cNvPr id="20" name="Freeform 5">
            <a:extLst>
              <a:ext uri="{FF2B5EF4-FFF2-40B4-BE49-F238E27FC236}">
                <a16:creationId xmlns:a16="http://schemas.microsoft.com/office/drawing/2014/main" id="{471D8DDF-3ADA-91C1-ACF9-86797CDC03F3}"/>
              </a:ext>
            </a:extLst>
          </p:cNvPr>
          <p:cNvSpPr/>
          <p:nvPr/>
        </p:nvSpPr>
        <p:spPr>
          <a:xfrm>
            <a:off x="6732337" y="2271949"/>
            <a:ext cx="2887759" cy="2625236"/>
          </a:xfrm>
          <a:custGeom>
            <a:avLst/>
            <a:gdLst/>
            <a:ahLst/>
            <a:cxnLst/>
            <a:rect l="l" t="t" r="r" b="b"/>
            <a:pathLst>
              <a:path w="2887759" h="2625236">
                <a:moveTo>
                  <a:pt x="0" y="0"/>
                </a:moveTo>
                <a:lnTo>
                  <a:pt x="2887759" y="0"/>
                </a:lnTo>
                <a:lnTo>
                  <a:pt x="2887759" y="2625236"/>
                </a:lnTo>
                <a:lnTo>
                  <a:pt x="0" y="2625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2" name="Freeform 5">
            <a:extLst>
              <a:ext uri="{FF2B5EF4-FFF2-40B4-BE49-F238E27FC236}">
                <a16:creationId xmlns:a16="http://schemas.microsoft.com/office/drawing/2014/main" id="{F7D39D5A-7E7C-8279-76C9-81C3C448A61C}"/>
              </a:ext>
            </a:extLst>
          </p:cNvPr>
          <p:cNvSpPr/>
          <p:nvPr/>
        </p:nvSpPr>
        <p:spPr>
          <a:xfrm>
            <a:off x="11714795" y="3794185"/>
            <a:ext cx="2887759" cy="2625236"/>
          </a:xfrm>
          <a:custGeom>
            <a:avLst/>
            <a:gdLst/>
            <a:ahLst/>
            <a:cxnLst/>
            <a:rect l="l" t="t" r="r" b="b"/>
            <a:pathLst>
              <a:path w="2887759" h="2625236">
                <a:moveTo>
                  <a:pt x="0" y="0"/>
                </a:moveTo>
                <a:lnTo>
                  <a:pt x="2887759" y="0"/>
                </a:lnTo>
                <a:lnTo>
                  <a:pt x="2887759" y="2625236"/>
                </a:lnTo>
                <a:lnTo>
                  <a:pt x="0" y="2625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2" name="TextBox 12"/>
          <p:cNvSpPr txBox="1"/>
          <p:nvPr/>
        </p:nvSpPr>
        <p:spPr>
          <a:xfrm>
            <a:off x="2768859" y="2558645"/>
            <a:ext cx="2041981" cy="2051844"/>
          </a:xfrm>
          <a:prstGeom prst="rect">
            <a:avLst/>
          </a:prstGeom>
        </p:spPr>
        <p:txBody>
          <a:bodyPr lIns="0" tIns="0" rIns="0" bIns="0" rtlCol="0" anchor="t">
            <a:spAutoFit/>
          </a:bodyPr>
          <a:lstStyle/>
          <a:p>
            <a:pPr algn="ctr">
              <a:lnSpc>
                <a:spcPts val="3959"/>
              </a:lnSpc>
            </a:pPr>
            <a:r>
              <a:rPr lang="en-IN" sz="3600" dirty="0"/>
              <a:t>Pension Scheme Details Document</a:t>
            </a:r>
            <a:endParaRPr lang="en-US" sz="3299" spc="32" dirty="0">
              <a:solidFill>
                <a:srgbClr val="000000"/>
              </a:solidFill>
              <a:latin typeface="Kollektif"/>
            </a:endParaRPr>
          </a:p>
        </p:txBody>
      </p:sp>
      <p:sp>
        <p:nvSpPr>
          <p:cNvPr id="14" name="TextBox 14"/>
          <p:cNvSpPr txBox="1"/>
          <p:nvPr/>
        </p:nvSpPr>
        <p:spPr>
          <a:xfrm>
            <a:off x="2768859" y="6689635"/>
            <a:ext cx="2041981" cy="1538883"/>
          </a:xfrm>
          <a:prstGeom prst="rect">
            <a:avLst/>
          </a:prstGeom>
        </p:spPr>
        <p:txBody>
          <a:bodyPr lIns="0" tIns="0" rIns="0" bIns="0" rtlCol="0" anchor="t">
            <a:spAutoFit/>
          </a:bodyPr>
          <a:lstStyle/>
          <a:p>
            <a:pPr algn="ctr">
              <a:lnSpc>
                <a:spcPts val="3959"/>
              </a:lnSpc>
            </a:pPr>
            <a:r>
              <a:rPr lang="en-IN" sz="3600" dirty="0"/>
              <a:t>Complete Customer DB</a:t>
            </a:r>
            <a:endParaRPr lang="en-US" sz="3299" spc="32" dirty="0">
              <a:solidFill>
                <a:srgbClr val="000000"/>
              </a:solidFill>
              <a:latin typeface="Kollektif"/>
            </a:endParaRPr>
          </a:p>
        </p:txBody>
      </p:sp>
      <p:sp>
        <p:nvSpPr>
          <p:cNvPr id="21" name="TextBox 13">
            <a:extLst>
              <a:ext uri="{FF2B5EF4-FFF2-40B4-BE49-F238E27FC236}">
                <a16:creationId xmlns:a16="http://schemas.microsoft.com/office/drawing/2014/main" id="{97C7A595-FB19-4F02-EBBF-AB41F3976E20}"/>
              </a:ext>
            </a:extLst>
          </p:cNvPr>
          <p:cNvSpPr txBox="1"/>
          <p:nvPr/>
        </p:nvSpPr>
        <p:spPr>
          <a:xfrm>
            <a:off x="7279379" y="3234700"/>
            <a:ext cx="2041981" cy="553998"/>
          </a:xfrm>
          <a:prstGeom prst="rect">
            <a:avLst/>
          </a:prstGeom>
        </p:spPr>
        <p:txBody>
          <a:bodyPr lIns="0" tIns="0" rIns="0" bIns="0" rtlCol="0" anchor="t">
            <a:spAutoFit/>
          </a:bodyPr>
          <a:lstStyle/>
          <a:p>
            <a:r>
              <a:rPr lang="en-US" sz="3600" dirty="0"/>
              <a:t>Rules</a:t>
            </a:r>
          </a:p>
        </p:txBody>
      </p:sp>
      <p:sp>
        <p:nvSpPr>
          <p:cNvPr id="23" name="TextBox 13">
            <a:extLst>
              <a:ext uri="{FF2B5EF4-FFF2-40B4-BE49-F238E27FC236}">
                <a16:creationId xmlns:a16="http://schemas.microsoft.com/office/drawing/2014/main" id="{13C76CE0-889C-EA95-E130-923284EEC8CB}"/>
              </a:ext>
            </a:extLst>
          </p:cNvPr>
          <p:cNvSpPr txBox="1"/>
          <p:nvPr/>
        </p:nvSpPr>
        <p:spPr>
          <a:xfrm>
            <a:off x="12228096" y="4816880"/>
            <a:ext cx="2041981" cy="553998"/>
          </a:xfrm>
          <a:prstGeom prst="rect">
            <a:avLst/>
          </a:prstGeom>
        </p:spPr>
        <p:txBody>
          <a:bodyPr lIns="0" tIns="0" rIns="0" bIns="0" rtlCol="0" anchor="t">
            <a:spAutoFit/>
          </a:bodyPr>
          <a:lstStyle/>
          <a:p>
            <a:r>
              <a:rPr lang="en-US" sz="3600" dirty="0"/>
              <a:t>Output DB </a:t>
            </a:r>
          </a:p>
        </p:txBody>
      </p:sp>
      <p:cxnSp>
        <p:nvCxnSpPr>
          <p:cNvPr id="26" name="Straight Arrow Connector 25">
            <a:extLst>
              <a:ext uri="{FF2B5EF4-FFF2-40B4-BE49-F238E27FC236}">
                <a16:creationId xmlns:a16="http://schemas.microsoft.com/office/drawing/2014/main" id="{6C63CA6F-8588-2A2A-A216-F8E7D6ECB382}"/>
              </a:ext>
            </a:extLst>
          </p:cNvPr>
          <p:cNvCxnSpPr>
            <a:cxnSpLocks/>
          </p:cNvCxnSpPr>
          <p:nvPr/>
        </p:nvCxnSpPr>
        <p:spPr>
          <a:xfrm>
            <a:off x="5233730" y="3508647"/>
            <a:ext cx="15467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B82FC18A-A4C9-4430-25D2-8597616AB59E}"/>
              </a:ext>
            </a:extLst>
          </p:cNvPr>
          <p:cNvCxnSpPr>
            <a:cxnSpLocks/>
          </p:cNvCxnSpPr>
          <p:nvPr/>
        </p:nvCxnSpPr>
        <p:spPr>
          <a:xfrm>
            <a:off x="5270174" y="7396576"/>
            <a:ext cx="154673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2A49A8E-6429-2BD4-EFA0-49FA4DBA65A4}"/>
              </a:ext>
            </a:extLst>
          </p:cNvPr>
          <p:cNvCxnSpPr>
            <a:cxnSpLocks/>
          </p:cNvCxnSpPr>
          <p:nvPr/>
        </p:nvCxnSpPr>
        <p:spPr>
          <a:xfrm>
            <a:off x="9593259" y="3370761"/>
            <a:ext cx="2121536" cy="16212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E5511D5-DC8E-1F22-9C35-01DC6423DC9A}"/>
              </a:ext>
            </a:extLst>
          </p:cNvPr>
          <p:cNvCxnSpPr>
            <a:cxnSpLocks/>
          </p:cNvCxnSpPr>
          <p:nvPr/>
        </p:nvCxnSpPr>
        <p:spPr>
          <a:xfrm flipV="1">
            <a:off x="9681260" y="5307163"/>
            <a:ext cx="2045649" cy="244533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3" name="Freeform 5">
            <a:extLst>
              <a:ext uri="{FF2B5EF4-FFF2-40B4-BE49-F238E27FC236}">
                <a16:creationId xmlns:a16="http://schemas.microsoft.com/office/drawing/2014/main" id="{F0CC3B7A-14C2-6B84-120B-47BAD720783B}"/>
              </a:ext>
            </a:extLst>
          </p:cNvPr>
          <p:cNvSpPr/>
          <p:nvPr/>
        </p:nvSpPr>
        <p:spPr>
          <a:xfrm>
            <a:off x="14149584" y="6549394"/>
            <a:ext cx="2887759" cy="2625236"/>
          </a:xfrm>
          <a:custGeom>
            <a:avLst/>
            <a:gdLst/>
            <a:ahLst/>
            <a:cxnLst/>
            <a:rect l="l" t="t" r="r" b="b"/>
            <a:pathLst>
              <a:path w="2887759" h="2625236">
                <a:moveTo>
                  <a:pt x="0" y="0"/>
                </a:moveTo>
                <a:lnTo>
                  <a:pt x="2887759" y="0"/>
                </a:lnTo>
                <a:lnTo>
                  <a:pt x="2887759" y="2625236"/>
                </a:lnTo>
                <a:lnTo>
                  <a:pt x="0" y="26252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34" name="TextBox 12">
            <a:extLst>
              <a:ext uri="{FF2B5EF4-FFF2-40B4-BE49-F238E27FC236}">
                <a16:creationId xmlns:a16="http://schemas.microsoft.com/office/drawing/2014/main" id="{223541F8-2CFF-733F-1770-6BEE7CBDB202}"/>
              </a:ext>
            </a:extLst>
          </p:cNvPr>
          <p:cNvSpPr txBox="1"/>
          <p:nvPr/>
        </p:nvSpPr>
        <p:spPr>
          <a:xfrm>
            <a:off x="14576309" y="7306443"/>
            <a:ext cx="2041981" cy="1025922"/>
          </a:xfrm>
          <a:prstGeom prst="rect">
            <a:avLst/>
          </a:prstGeom>
        </p:spPr>
        <p:txBody>
          <a:bodyPr lIns="0" tIns="0" rIns="0" bIns="0" rtlCol="0" anchor="t">
            <a:spAutoFit/>
          </a:bodyPr>
          <a:lstStyle/>
          <a:p>
            <a:pPr algn="ctr">
              <a:lnSpc>
                <a:spcPts val="3959"/>
              </a:lnSpc>
            </a:pPr>
            <a:r>
              <a:rPr lang="en-IN" sz="3600" spc="32" dirty="0">
                <a:solidFill>
                  <a:srgbClr val="000000"/>
                </a:solidFill>
                <a:latin typeface="Kollektif"/>
              </a:rPr>
              <a:t>User Interface</a:t>
            </a:r>
            <a:endParaRPr lang="en-US" sz="3299" spc="32" dirty="0">
              <a:solidFill>
                <a:srgbClr val="000000"/>
              </a:solidFill>
              <a:latin typeface="Kollektif"/>
            </a:endParaRPr>
          </a:p>
        </p:txBody>
      </p:sp>
      <p:sp>
        <p:nvSpPr>
          <p:cNvPr id="35" name="TextBox 34">
            <a:extLst>
              <a:ext uri="{FF2B5EF4-FFF2-40B4-BE49-F238E27FC236}">
                <a16:creationId xmlns:a16="http://schemas.microsoft.com/office/drawing/2014/main" id="{CEFA3701-4745-3938-B687-ABDDD8D5E812}"/>
              </a:ext>
            </a:extLst>
          </p:cNvPr>
          <p:cNvSpPr txBox="1"/>
          <p:nvPr/>
        </p:nvSpPr>
        <p:spPr>
          <a:xfrm>
            <a:off x="5357882" y="3594545"/>
            <a:ext cx="1546732" cy="646331"/>
          </a:xfrm>
          <a:prstGeom prst="rect">
            <a:avLst/>
          </a:prstGeom>
          <a:noFill/>
        </p:spPr>
        <p:txBody>
          <a:bodyPr wrap="square" rtlCol="0">
            <a:spAutoFit/>
          </a:bodyPr>
          <a:lstStyle/>
          <a:p>
            <a:r>
              <a:rPr lang="en-IN" dirty="0"/>
              <a:t>Doc analysis agent</a:t>
            </a:r>
          </a:p>
        </p:txBody>
      </p:sp>
      <p:sp>
        <p:nvSpPr>
          <p:cNvPr id="36" name="TextBox 35">
            <a:extLst>
              <a:ext uri="{FF2B5EF4-FFF2-40B4-BE49-F238E27FC236}">
                <a16:creationId xmlns:a16="http://schemas.microsoft.com/office/drawing/2014/main" id="{9A241CD5-4F54-F010-7C7B-BAC8EEF3FD76}"/>
              </a:ext>
            </a:extLst>
          </p:cNvPr>
          <p:cNvSpPr txBox="1"/>
          <p:nvPr/>
        </p:nvSpPr>
        <p:spPr>
          <a:xfrm>
            <a:off x="5251953" y="7483190"/>
            <a:ext cx="1546732" cy="369332"/>
          </a:xfrm>
          <a:prstGeom prst="rect">
            <a:avLst/>
          </a:prstGeom>
          <a:noFill/>
        </p:spPr>
        <p:txBody>
          <a:bodyPr wrap="square" rtlCol="0">
            <a:spAutoFit/>
          </a:bodyPr>
          <a:lstStyle/>
          <a:p>
            <a:r>
              <a:rPr lang="en-IN" dirty="0"/>
              <a:t>Schema agent</a:t>
            </a:r>
          </a:p>
        </p:txBody>
      </p:sp>
      <p:sp>
        <p:nvSpPr>
          <p:cNvPr id="37" name="TextBox 36">
            <a:extLst>
              <a:ext uri="{FF2B5EF4-FFF2-40B4-BE49-F238E27FC236}">
                <a16:creationId xmlns:a16="http://schemas.microsoft.com/office/drawing/2014/main" id="{91B8A32F-127B-21D2-1315-8AA1BBE0C5C8}"/>
              </a:ext>
            </a:extLst>
          </p:cNvPr>
          <p:cNvSpPr txBox="1"/>
          <p:nvPr/>
        </p:nvSpPr>
        <p:spPr>
          <a:xfrm>
            <a:off x="10362170" y="3234700"/>
            <a:ext cx="1546732" cy="646331"/>
          </a:xfrm>
          <a:prstGeom prst="rect">
            <a:avLst/>
          </a:prstGeom>
          <a:noFill/>
        </p:spPr>
        <p:txBody>
          <a:bodyPr wrap="square" rtlCol="0">
            <a:spAutoFit/>
          </a:bodyPr>
          <a:lstStyle/>
          <a:p>
            <a:r>
              <a:rPr lang="en-IN" dirty="0"/>
              <a:t>Schema and price agent</a:t>
            </a:r>
          </a:p>
        </p:txBody>
      </p:sp>
      <p:sp>
        <p:nvSpPr>
          <p:cNvPr id="38" name="TextBox 37">
            <a:extLst>
              <a:ext uri="{FF2B5EF4-FFF2-40B4-BE49-F238E27FC236}">
                <a16:creationId xmlns:a16="http://schemas.microsoft.com/office/drawing/2014/main" id="{9F7E63D2-83FB-A9AD-7B72-5C1804A7B7C1}"/>
              </a:ext>
            </a:extLst>
          </p:cNvPr>
          <p:cNvSpPr txBox="1"/>
          <p:nvPr/>
        </p:nvSpPr>
        <p:spPr>
          <a:xfrm>
            <a:off x="10666423" y="6689635"/>
            <a:ext cx="1546732" cy="646331"/>
          </a:xfrm>
          <a:prstGeom prst="rect">
            <a:avLst/>
          </a:prstGeom>
          <a:noFill/>
        </p:spPr>
        <p:txBody>
          <a:bodyPr wrap="square" rtlCol="0">
            <a:spAutoFit/>
          </a:bodyPr>
          <a:lstStyle/>
          <a:p>
            <a:r>
              <a:rPr lang="en-IN" dirty="0"/>
              <a:t>Schema and price agent</a:t>
            </a:r>
          </a:p>
        </p:txBody>
      </p:sp>
      <p:cxnSp>
        <p:nvCxnSpPr>
          <p:cNvPr id="43" name="Connector: Elbow 42">
            <a:extLst>
              <a:ext uri="{FF2B5EF4-FFF2-40B4-BE49-F238E27FC236}">
                <a16:creationId xmlns:a16="http://schemas.microsoft.com/office/drawing/2014/main" id="{C7D35FE6-7C9F-25EF-C38C-EAC3D0EFA8A8}"/>
              </a:ext>
            </a:extLst>
          </p:cNvPr>
          <p:cNvCxnSpPr/>
          <p:nvPr/>
        </p:nvCxnSpPr>
        <p:spPr>
          <a:xfrm rot="16200000" flipH="1">
            <a:off x="14345920" y="5350513"/>
            <a:ext cx="1455515" cy="942246"/>
          </a:xfrm>
          <a:prstGeom prst="bentConnector3">
            <a:avLst>
              <a:gd name="adj1" fmla="val -699"/>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202</TotalTime>
  <Words>1165</Words>
  <Application>Microsoft Office PowerPoint</Application>
  <PresentationFormat>Custom</PresentationFormat>
  <Paragraphs>121</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Kollektif Bold</vt:lpstr>
      <vt:lpstr>Calibri</vt:lpstr>
      <vt:lpstr>Arial</vt:lpstr>
      <vt:lpstr>Aptos</vt:lpstr>
      <vt:lpstr>Kollektif</vt:lpstr>
      <vt:lpstr>Espa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Black White Modern Doodle UI Computer Pitch Deck Marketing Presentation</dc:title>
  <dc:creator>Arpita Visen</dc:creator>
  <cp:lastModifiedBy>Alsharef, Abdurrahman O</cp:lastModifiedBy>
  <cp:revision>13</cp:revision>
  <dcterms:created xsi:type="dcterms:W3CDTF">2006-08-16T00:00:00Z</dcterms:created>
  <dcterms:modified xsi:type="dcterms:W3CDTF">2024-06-13T13:58:16Z</dcterms:modified>
  <dc:identifier>DAGH_xJw1Yc</dc:identifier>
</cp:coreProperties>
</file>